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68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hkio" panose="020B0604020202020204" charset="0"/>
      <p:regular r:id="rId24"/>
    </p:embeddedFont>
    <p:embeddedFont>
      <p:font typeface="Barabara" panose="020B0604020202020204" charset="0"/>
      <p:regular r:id="rId25"/>
    </p:embeddedFont>
    <p:embeddedFont>
      <p:font typeface="Bobby Jones" panose="020B0604020202020204" charset="0"/>
      <p:regular r:id="rId26"/>
    </p:embeddedFont>
    <p:embeddedFont>
      <p:font typeface="Brasika" panose="020B0604020202020204" charset="0"/>
      <p:regular r:id="rId27"/>
    </p:embeddedFont>
    <p:embeddedFont>
      <p:font typeface="Cardo" panose="020B0604020202020204" charset="-79"/>
      <p:regular r:id="rId28"/>
    </p:embeddedFont>
    <p:embeddedFont>
      <p:font typeface="Cardo Bold" panose="020B0604020202020204" charset="-79"/>
      <p:regular r:id="rId29"/>
    </p:embeddedFont>
    <p:embeddedFont>
      <p:font typeface="Fabrica Heavy" panose="020B0604020202020204" charset="0"/>
      <p:regular r:id="rId30"/>
    </p:embeddedFont>
    <p:embeddedFont>
      <p:font typeface="Poppins" panose="00000500000000000000" pitchFamily="2" charset="0"/>
      <p:regular r:id="rId31"/>
    </p:embeddedFont>
    <p:embeddedFont>
      <p:font typeface="Poppins Bold" panose="00000800000000000000" charset="0"/>
      <p:regular r:id="rId32"/>
    </p:embeddedFont>
    <p:embeddedFont>
      <p:font typeface="Times New Roman MT" panose="020B0604020202020204" charset="0"/>
      <p:regular r:id="rId33"/>
    </p:embeddedFont>
    <p:embeddedFont>
      <p:font typeface="Times New Roman MT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9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EED73-B864-428A-81DA-29D4F5D2C1EE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E529C-C053-473A-9D7C-1984FFAD1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35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E529C-C053-473A-9D7C-1984FFAD11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4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0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image" Target="../media/image15.jpe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32.sv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0.sv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47.svg"/><Relationship Id="rId5" Type="http://schemas.openxmlformats.org/officeDocument/2006/relationships/image" Target="../media/image23.png"/><Relationship Id="rId10" Type="http://schemas.openxmlformats.org/officeDocument/2006/relationships/image" Target="../media/image46.png"/><Relationship Id="rId4" Type="http://schemas.openxmlformats.org/officeDocument/2006/relationships/image" Target="../media/image22.svg"/><Relationship Id="rId9" Type="http://schemas.openxmlformats.org/officeDocument/2006/relationships/image" Target="../media/image45.jpe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49.jpe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3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32.sv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3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51.png"/><Relationship Id="rId4" Type="http://schemas.openxmlformats.org/officeDocument/2006/relationships/image" Target="../media/image22.svg"/><Relationship Id="rId9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24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23.png"/><Relationship Id="rId5" Type="http://schemas.openxmlformats.org/officeDocument/2006/relationships/image" Target="../media/image52.jpeg"/><Relationship Id="rId10" Type="http://schemas.openxmlformats.org/officeDocument/2006/relationships/image" Target="../media/image22.svg"/><Relationship Id="rId4" Type="http://schemas.openxmlformats.org/officeDocument/2006/relationships/image" Target="../media/image17.sv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2.svg"/><Relationship Id="rId12" Type="http://schemas.openxmlformats.org/officeDocument/2006/relationships/image" Target="../media/image32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1.png"/><Relationship Id="rId5" Type="http://schemas.openxmlformats.org/officeDocument/2006/relationships/image" Target="../media/image54.jpeg"/><Relationship Id="rId10" Type="http://schemas.openxmlformats.org/officeDocument/2006/relationships/image" Target="../media/image55.png"/><Relationship Id="rId4" Type="http://schemas.openxmlformats.org/officeDocument/2006/relationships/image" Target="../media/image17.svg"/><Relationship Id="rId9" Type="http://schemas.openxmlformats.org/officeDocument/2006/relationships/image" Target="../media/image24.svg"/><Relationship Id="rId1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24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3.png"/><Relationship Id="rId5" Type="http://schemas.openxmlformats.org/officeDocument/2006/relationships/image" Target="../media/image56.jpeg"/><Relationship Id="rId10" Type="http://schemas.openxmlformats.org/officeDocument/2006/relationships/image" Target="../media/image22.svg"/><Relationship Id="rId4" Type="http://schemas.openxmlformats.org/officeDocument/2006/relationships/image" Target="../media/image17.sv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5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58.jpeg"/><Relationship Id="rId5" Type="http://schemas.openxmlformats.org/officeDocument/2006/relationships/image" Target="../media/image21.png"/><Relationship Id="rId10" Type="http://schemas.openxmlformats.org/officeDocument/2006/relationships/image" Target="../media/image32.svg"/><Relationship Id="rId4" Type="http://schemas.openxmlformats.org/officeDocument/2006/relationships/image" Target="../media/image17.svg"/><Relationship Id="rId9" Type="http://schemas.openxmlformats.org/officeDocument/2006/relationships/image" Target="../media/image31.png"/><Relationship Id="rId1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3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60.jpe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3.svg"/><Relationship Id="rId5" Type="http://schemas.openxmlformats.org/officeDocument/2006/relationships/image" Target="../media/image61.jpeg"/><Relationship Id="rId10" Type="http://schemas.openxmlformats.org/officeDocument/2006/relationships/image" Target="../media/image62.png"/><Relationship Id="rId4" Type="http://schemas.openxmlformats.org/officeDocument/2006/relationships/image" Target="../media/image17.svg"/><Relationship Id="rId9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6.svg"/><Relationship Id="rId18" Type="http://schemas.openxmlformats.org/officeDocument/2006/relationships/image" Target="../media/image67.jpe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" Type="http://schemas.openxmlformats.org/officeDocument/2006/relationships/image" Target="../media/image15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66.jpeg"/><Relationship Id="rId5" Type="http://schemas.openxmlformats.org/officeDocument/2006/relationships/image" Target="../media/image23.png"/><Relationship Id="rId15" Type="http://schemas.openxmlformats.org/officeDocument/2006/relationships/image" Target="../media/image30.svg"/><Relationship Id="rId10" Type="http://schemas.openxmlformats.org/officeDocument/2006/relationships/image" Target="../media/image65.svg"/><Relationship Id="rId4" Type="http://schemas.openxmlformats.org/officeDocument/2006/relationships/image" Target="../media/image22.svg"/><Relationship Id="rId9" Type="http://schemas.openxmlformats.org/officeDocument/2006/relationships/image" Target="../media/image64.pn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0.sv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5" Type="http://schemas.openxmlformats.org/officeDocument/2006/relationships/image" Target="../media/image32.svg"/><Relationship Id="rId10" Type="http://schemas.openxmlformats.org/officeDocument/2006/relationships/image" Target="../media/image26.svg"/><Relationship Id="rId4" Type="http://schemas.openxmlformats.org/officeDocument/2006/relationships/image" Target="../media/image17.sv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0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33.png"/><Relationship Id="rId5" Type="http://schemas.openxmlformats.org/officeDocument/2006/relationships/image" Target="../media/image23.png"/><Relationship Id="rId15" Type="http://schemas.openxmlformats.org/officeDocument/2006/relationships/image" Target="../media/image32.svg"/><Relationship Id="rId10" Type="http://schemas.openxmlformats.org/officeDocument/2006/relationships/image" Target="../media/image17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6.sv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1.png"/><Relationship Id="rId2" Type="http://schemas.openxmlformats.org/officeDocument/2006/relationships/image" Target="../media/image15.jpe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34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19.svg"/><Relationship Id="rId4" Type="http://schemas.openxmlformats.org/officeDocument/2006/relationships/image" Target="../media/image22.svg"/><Relationship Id="rId9" Type="http://schemas.openxmlformats.org/officeDocument/2006/relationships/image" Target="../media/image18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0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32.sv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0.sv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17" Type="http://schemas.openxmlformats.org/officeDocument/2006/relationships/image" Target="../media/image31.png"/><Relationship Id="rId2" Type="http://schemas.openxmlformats.org/officeDocument/2006/relationships/image" Target="../media/image15.jpe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9.jpeg"/><Relationship Id="rId5" Type="http://schemas.openxmlformats.org/officeDocument/2006/relationships/image" Target="../media/image16.png"/><Relationship Id="rId15" Type="http://schemas.openxmlformats.org/officeDocument/2006/relationships/image" Target="../media/image41.png"/><Relationship Id="rId10" Type="http://schemas.openxmlformats.org/officeDocument/2006/relationships/image" Target="../media/image38.svg"/><Relationship Id="rId4" Type="http://schemas.openxmlformats.org/officeDocument/2006/relationships/image" Target="../media/image22.svg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6319610" y="2458159"/>
            <a:ext cx="12571601" cy="9161554"/>
          </a:xfrm>
          <a:custGeom>
            <a:avLst/>
            <a:gdLst/>
            <a:ahLst/>
            <a:cxnLst/>
            <a:rect l="l" t="t" r="r" b="b"/>
            <a:pathLst>
              <a:path w="12571601" h="9161554">
                <a:moveTo>
                  <a:pt x="12571601" y="0"/>
                </a:moveTo>
                <a:lnTo>
                  <a:pt x="0" y="0"/>
                </a:lnTo>
                <a:lnTo>
                  <a:pt x="0" y="9161554"/>
                </a:lnTo>
                <a:lnTo>
                  <a:pt x="12571601" y="9161554"/>
                </a:lnTo>
                <a:lnTo>
                  <a:pt x="125716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" r="-35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6532561" y="-870520"/>
            <a:ext cx="12571601" cy="9161554"/>
          </a:xfrm>
          <a:custGeom>
            <a:avLst/>
            <a:gdLst/>
            <a:ahLst/>
            <a:cxnLst/>
            <a:rect l="l" t="t" r="r" b="b"/>
            <a:pathLst>
              <a:path w="12571601" h="9161554">
                <a:moveTo>
                  <a:pt x="12571601" y="9161554"/>
                </a:moveTo>
                <a:lnTo>
                  <a:pt x="0" y="9161554"/>
                </a:lnTo>
                <a:lnTo>
                  <a:pt x="0" y="0"/>
                </a:lnTo>
                <a:lnTo>
                  <a:pt x="12571601" y="0"/>
                </a:lnTo>
                <a:lnTo>
                  <a:pt x="12571601" y="9161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" r="-3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79940" y="2369846"/>
            <a:ext cx="6065291" cy="6065291"/>
          </a:xfrm>
          <a:custGeom>
            <a:avLst/>
            <a:gdLst/>
            <a:ahLst/>
            <a:cxnLst/>
            <a:rect l="l" t="t" r="r" b="b"/>
            <a:pathLst>
              <a:path w="6065291" h="6065291">
                <a:moveTo>
                  <a:pt x="0" y="0"/>
                </a:moveTo>
                <a:lnTo>
                  <a:pt x="6065291" y="0"/>
                </a:lnTo>
                <a:lnTo>
                  <a:pt x="6065291" y="6065291"/>
                </a:lnTo>
                <a:lnTo>
                  <a:pt x="0" y="60652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200660" y="2690577"/>
            <a:ext cx="5423850" cy="5423829"/>
            <a:chOff x="0" y="0"/>
            <a:chExt cx="7231800" cy="72317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31761" cy="7231761"/>
            </a:xfrm>
            <a:custGeom>
              <a:avLst/>
              <a:gdLst/>
              <a:ahLst/>
              <a:cxnLst/>
              <a:rect l="l" t="t" r="r" b="b"/>
              <a:pathLst>
                <a:path w="7231761" h="7231761">
                  <a:moveTo>
                    <a:pt x="7231761" y="3615944"/>
                  </a:moveTo>
                  <a:cubicBezTo>
                    <a:pt x="7231761" y="5612892"/>
                    <a:pt x="5612892" y="7231761"/>
                    <a:pt x="3615817" y="7231761"/>
                  </a:cubicBezTo>
                  <a:cubicBezTo>
                    <a:pt x="1618742" y="7231761"/>
                    <a:pt x="0" y="5612892"/>
                    <a:pt x="0" y="3615944"/>
                  </a:cubicBezTo>
                  <a:cubicBezTo>
                    <a:pt x="0" y="1618996"/>
                    <a:pt x="1618869" y="0"/>
                    <a:pt x="3615944" y="0"/>
                  </a:cubicBezTo>
                  <a:cubicBezTo>
                    <a:pt x="5613019" y="0"/>
                    <a:pt x="7231761" y="1618869"/>
                    <a:pt x="7231761" y="3615944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5400000">
            <a:off x="10434326" y="6225071"/>
            <a:ext cx="392796" cy="2634588"/>
          </a:xfrm>
          <a:custGeom>
            <a:avLst/>
            <a:gdLst/>
            <a:ahLst/>
            <a:cxnLst/>
            <a:rect l="l" t="t" r="r" b="b"/>
            <a:pathLst>
              <a:path w="392796" h="2634588">
                <a:moveTo>
                  <a:pt x="0" y="0"/>
                </a:moveTo>
                <a:lnTo>
                  <a:pt x="392796" y="0"/>
                </a:lnTo>
                <a:lnTo>
                  <a:pt x="392796" y="2634588"/>
                </a:lnTo>
                <a:lnTo>
                  <a:pt x="0" y="2634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0788" r="-31078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67101" y="394590"/>
            <a:ext cx="5338208" cy="190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22"/>
              </a:lnSpc>
            </a:pPr>
            <a:r>
              <a:rPr lang="en-US" sz="11157">
                <a:solidFill>
                  <a:srgbClr val="021E37"/>
                </a:solidFill>
                <a:latin typeface="Barabara"/>
                <a:ea typeface="Barabara"/>
                <a:cs typeface="Barabara"/>
                <a:sym typeface="Barabara"/>
              </a:rPr>
              <a:t>INVEX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191" y="3007528"/>
            <a:ext cx="10603035" cy="97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2"/>
              </a:lnSpc>
            </a:pPr>
            <a:r>
              <a:rPr lang="en-US" sz="5674">
                <a:solidFill>
                  <a:srgbClr val="021E37"/>
                </a:solidFill>
                <a:latin typeface="Bobby Jones"/>
                <a:ea typeface="Bobby Jones"/>
                <a:cs typeface="Bobby Jones"/>
                <a:sym typeface="Bobby Jones"/>
              </a:rPr>
              <a:t>Warehouse Management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9194" y="8268623"/>
            <a:ext cx="4288004" cy="155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3"/>
              </a:lnSpc>
            </a:pPr>
            <a:r>
              <a:rPr lang="en-US" sz="4095" dirty="0">
                <a:solidFill>
                  <a:srgbClr val="021E37"/>
                </a:solidFill>
                <a:latin typeface="Ahkio"/>
                <a:ea typeface="Ahkio"/>
                <a:cs typeface="Ahkio"/>
                <a:sym typeface="Ahkio"/>
              </a:rPr>
              <a:t>Supervised by</a:t>
            </a:r>
          </a:p>
          <a:p>
            <a:pPr algn="ctr">
              <a:lnSpc>
                <a:spcPts val="5733"/>
              </a:lnSpc>
            </a:pPr>
            <a:r>
              <a:rPr lang="en-US" sz="4095" dirty="0">
                <a:solidFill>
                  <a:srgbClr val="021E37"/>
                </a:solidFill>
                <a:latin typeface="Ahkio"/>
                <a:ea typeface="Ahkio"/>
                <a:cs typeface="Ahkio"/>
                <a:sym typeface="Ahkio"/>
              </a:rPr>
              <a:t>DR/ Hend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0822" y="6090826"/>
            <a:ext cx="7184749" cy="125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3"/>
              </a:lnSpc>
            </a:pPr>
            <a:r>
              <a:rPr lang="en-US" sz="7210">
                <a:solidFill>
                  <a:srgbClr val="021E37"/>
                </a:solidFill>
                <a:latin typeface="Ahkio"/>
                <a:ea typeface="Ahkio"/>
                <a:cs typeface="Ahkio"/>
                <a:sym typeface="Ahkio"/>
              </a:rPr>
              <a:t>Database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0450" y="4262736"/>
            <a:ext cx="5685165" cy="92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4"/>
              </a:lnSpc>
            </a:pPr>
            <a:r>
              <a:rPr lang="en-US" sz="5317">
                <a:solidFill>
                  <a:srgbClr val="021E37"/>
                </a:solidFill>
                <a:latin typeface="Bobby Jones"/>
                <a:ea typeface="Bobby Jones"/>
                <a:cs typeface="Bobby Jones"/>
                <a:sym typeface="Bobby Jones"/>
              </a:rPr>
              <a:t>Mobile Application</a:t>
            </a:r>
          </a:p>
        </p:txBody>
      </p:sp>
    </p:spTree>
  </p:cSld>
  <p:clrMapOvr>
    <a:masterClrMapping/>
  </p:clrMapOvr>
  <p:transition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7168969" y="0"/>
            <a:ext cx="11119031" cy="8102994"/>
          </a:xfrm>
          <a:custGeom>
            <a:avLst/>
            <a:gdLst/>
            <a:ahLst/>
            <a:cxnLst/>
            <a:rect l="l" t="t" r="r" b="b"/>
            <a:pathLst>
              <a:path w="11119031" h="8102994">
                <a:moveTo>
                  <a:pt x="11119031" y="8102994"/>
                </a:moveTo>
                <a:lnTo>
                  <a:pt x="0" y="8102994"/>
                </a:lnTo>
                <a:lnTo>
                  <a:pt x="0" y="0"/>
                </a:lnTo>
                <a:lnTo>
                  <a:pt x="11119031" y="0"/>
                </a:lnTo>
                <a:lnTo>
                  <a:pt x="11119031" y="810299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" r="-1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646240" y="5446817"/>
            <a:ext cx="6641760" cy="4840183"/>
          </a:xfrm>
          <a:custGeom>
            <a:avLst/>
            <a:gdLst/>
            <a:ahLst/>
            <a:cxnLst/>
            <a:rect l="l" t="t" r="r" b="b"/>
            <a:pathLst>
              <a:path w="6641760" h="4840183">
                <a:moveTo>
                  <a:pt x="6641760" y="0"/>
                </a:moveTo>
                <a:lnTo>
                  <a:pt x="0" y="0"/>
                </a:lnTo>
                <a:lnTo>
                  <a:pt x="0" y="4840183"/>
                </a:lnTo>
                <a:lnTo>
                  <a:pt x="6641760" y="4840183"/>
                </a:lnTo>
                <a:lnTo>
                  <a:pt x="6641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2" b="-32"/>
            </a:stretch>
          </a:blipFill>
        </p:spPr>
      </p:sp>
      <p:sp>
        <p:nvSpPr>
          <p:cNvPr id="8" name="Freeform 8"/>
          <p:cNvSpPr/>
          <p:nvPr/>
        </p:nvSpPr>
        <p:spPr>
          <a:xfrm rot="-5400000" flipH="1" flipV="1">
            <a:off x="1658281" y="8379770"/>
            <a:ext cx="478304" cy="2503292"/>
          </a:xfrm>
          <a:custGeom>
            <a:avLst/>
            <a:gdLst/>
            <a:ahLst/>
            <a:cxnLst/>
            <a:rect l="l" t="t" r="r" b="b"/>
            <a:pathLst>
              <a:path w="478304" h="2503292">
                <a:moveTo>
                  <a:pt x="478304" y="2503292"/>
                </a:moveTo>
                <a:lnTo>
                  <a:pt x="0" y="2503292"/>
                </a:lnTo>
                <a:lnTo>
                  <a:pt x="0" y="0"/>
                </a:lnTo>
                <a:lnTo>
                  <a:pt x="478304" y="0"/>
                </a:lnTo>
                <a:lnTo>
                  <a:pt x="478304" y="250329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32579" r="-23257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45787" y="2609377"/>
            <a:ext cx="7293342" cy="38100"/>
            <a:chOff x="0" y="0"/>
            <a:chExt cx="9724456" cy="50800"/>
          </a:xfrm>
        </p:grpSpPr>
        <p:sp>
          <p:nvSpPr>
            <p:cNvPr id="10" name="Freeform 10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196304" y="-624795"/>
            <a:ext cx="8739444" cy="11635426"/>
            <a:chOff x="0" y="0"/>
            <a:chExt cx="3663950" cy="487807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11"/>
              <a:stretch>
                <a:fillRect l="-229" r="-229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3D6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8700" y="518520"/>
            <a:ext cx="3263758" cy="87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541" y="1841230"/>
            <a:ext cx="4206863" cy="56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Node Js &amp;Express</a:t>
            </a:r>
          </a:p>
        </p:txBody>
      </p:sp>
      <p:sp>
        <p:nvSpPr>
          <p:cNvPr id="16" name="Freeform 16"/>
          <p:cNvSpPr/>
          <p:nvPr/>
        </p:nvSpPr>
        <p:spPr>
          <a:xfrm>
            <a:off x="750587" y="1844037"/>
            <a:ext cx="4070453" cy="738474"/>
          </a:xfrm>
          <a:custGeom>
            <a:avLst/>
            <a:gdLst/>
            <a:ahLst/>
            <a:cxnLst/>
            <a:rect l="l" t="t" r="r" b="b"/>
            <a:pathLst>
              <a:path w="4070453" h="738474">
                <a:moveTo>
                  <a:pt x="0" y="0"/>
                </a:moveTo>
                <a:lnTo>
                  <a:pt x="4070453" y="0"/>
                </a:lnTo>
                <a:lnTo>
                  <a:pt x="4070453" y="738474"/>
                </a:lnTo>
                <a:lnTo>
                  <a:pt x="0" y="7384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28669" y="661395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1" y="0"/>
                </a:lnTo>
                <a:lnTo>
                  <a:pt x="4663821" y="846124"/>
                </a:lnTo>
                <a:lnTo>
                  <a:pt x="0" y="8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4967120" y="9462336"/>
            <a:ext cx="3156608" cy="824664"/>
          </a:xfrm>
          <a:custGeom>
            <a:avLst/>
            <a:gdLst/>
            <a:ahLst/>
            <a:cxnLst/>
            <a:rect l="l" t="t" r="r" b="b"/>
            <a:pathLst>
              <a:path w="3156608" h="824664">
                <a:moveTo>
                  <a:pt x="3156608" y="0"/>
                </a:moveTo>
                <a:lnTo>
                  <a:pt x="0" y="0"/>
                </a:lnTo>
                <a:lnTo>
                  <a:pt x="0" y="824664"/>
                </a:lnTo>
                <a:lnTo>
                  <a:pt x="3156608" y="824664"/>
                </a:lnTo>
                <a:lnTo>
                  <a:pt x="3156608" y="0"/>
                </a:lnTo>
                <a:close/>
              </a:path>
            </a:pathLst>
          </a:custGeom>
          <a:blipFill>
            <a:blip r:embed="rId14">
              <a:alphaModFix amt="34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667" y="3812962"/>
            <a:ext cx="8495035" cy="4761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3341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7168969" y="0"/>
            <a:ext cx="11119031" cy="8102994"/>
          </a:xfrm>
          <a:custGeom>
            <a:avLst/>
            <a:gdLst/>
            <a:ahLst/>
            <a:cxnLst/>
            <a:rect l="l" t="t" r="r" b="b"/>
            <a:pathLst>
              <a:path w="11119031" h="8102994">
                <a:moveTo>
                  <a:pt x="11119031" y="8102994"/>
                </a:moveTo>
                <a:lnTo>
                  <a:pt x="0" y="8102994"/>
                </a:lnTo>
                <a:lnTo>
                  <a:pt x="0" y="0"/>
                </a:lnTo>
                <a:lnTo>
                  <a:pt x="11119031" y="0"/>
                </a:lnTo>
                <a:lnTo>
                  <a:pt x="11119031" y="810299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" r="-10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92525" y="123341"/>
            <a:ext cx="7088920" cy="9823327"/>
            <a:chOff x="0" y="0"/>
            <a:chExt cx="4734560" cy="6560820"/>
          </a:xfrm>
        </p:grpSpPr>
        <p:sp>
          <p:nvSpPr>
            <p:cNvPr id="8" name="Freeform 8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9"/>
              <a:stretch>
                <a:fillRect l="-88007" t="-4641" r="-9493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3089" y="120650"/>
              <a:ext cx="76541" cy="76201"/>
            </a:xfrm>
            <a:custGeom>
              <a:avLst/>
              <a:gdLst/>
              <a:ahLst/>
              <a:cxnLst/>
              <a:rect l="l" t="t" r="r" b="b"/>
              <a:pathLst>
                <a:path w="76541" h="7620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121925" y="104139"/>
              <a:ext cx="109709" cy="109221"/>
            </a:xfrm>
            <a:custGeom>
              <a:avLst/>
              <a:gdLst/>
              <a:ahLst/>
              <a:cxnLst/>
              <a:rect l="l" t="t" r="r" b="b"/>
              <a:pathLst>
                <a:path w="109709" h="109221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30313" y="128270"/>
              <a:ext cx="61233" cy="60961"/>
            </a:xfrm>
            <a:custGeom>
              <a:avLst/>
              <a:gdLst/>
              <a:ahLst/>
              <a:cxnLst/>
              <a:rect l="l" t="t" r="r" b="b"/>
              <a:pathLst>
                <a:path w="61233" h="60961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6897" y="144780"/>
              <a:ext cx="28065" cy="27940"/>
            </a:xfrm>
            <a:custGeom>
              <a:avLst/>
              <a:gdLst/>
              <a:ahLst/>
              <a:cxnLst/>
              <a:rect l="l" t="t" r="r" b="b"/>
              <a:pathLst>
                <a:path w="28065" h="27940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344386" y="144780"/>
              <a:ext cx="15308" cy="15240"/>
            </a:xfrm>
            <a:custGeom>
              <a:avLst/>
              <a:gdLst/>
              <a:ahLst/>
              <a:cxnLst/>
              <a:rect l="l" t="t" r="r" b="b"/>
              <a:pathLst>
                <a:path w="15308" h="15240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53467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716780" y="86106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4064000" y="-113"/>
              <a:ext cx="320040" cy="16623"/>
            </a:xfrm>
            <a:custGeom>
              <a:avLst/>
              <a:gdLst/>
              <a:ahLst/>
              <a:cxnLst/>
              <a:rect l="l" t="t" r="r" b="b"/>
              <a:pathLst>
                <a:path w="320040" h="16623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8572852" y="4891921"/>
            <a:ext cx="1142296" cy="1142296"/>
          </a:xfrm>
          <a:custGeom>
            <a:avLst/>
            <a:gdLst/>
            <a:ahLst/>
            <a:cxnLst/>
            <a:rect l="l" t="t" r="r" b="b"/>
            <a:pathLst>
              <a:path w="1142296" h="1142296">
                <a:moveTo>
                  <a:pt x="0" y="0"/>
                </a:moveTo>
                <a:lnTo>
                  <a:pt x="1142296" y="0"/>
                </a:lnTo>
                <a:lnTo>
                  <a:pt x="1142296" y="1142297"/>
                </a:lnTo>
                <a:lnTo>
                  <a:pt x="0" y="1142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55862" y="661395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1" y="0"/>
                </a:lnTo>
                <a:lnTo>
                  <a:pt x="4663821" y="846124"/>
                </a:lnTo>
                <a:lnTo>
                  <a:pt x="0" y="8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55893" y="518520"/>
            <a:ext cx="3263758" cy="87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72980" y="2563461"/>
            <a:ext cx="7293342" cy="38100"/>
            <a:chOff x="0" y="0"/>
            <a:chExt cx="9724456" cy="50800"/>
          </a:xfrm>
        </p:grpSpPr>
        <p:sp>
          <p:nvSpPr>
            <p:cNvPr id="23" name="Freeform 23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133" y="3645168"/>
            <a:ext cx="8495035" cy="3832721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98753" y="1758207"/>
            <a:ext cx="3263758" cy="75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7"/>
              </a:lnSpc>
            </a:pPr>
            <a:r>
              <a:rPr lang="en-US" sz="4226" b="1">
                <a:solidFill>
                  <a:srgbClr val="E9E8E9"/>
                </a:solidFill>
                <a:latin typeface="Poppins Bold"/>
                <a:ea typeface="Poppins Bold"/>
                <a:cs typeface="Poppins Bold"/>
                <a:sym typeface="Poppins Bold"/>
              </a:rPr>
              <a:t>BY KOTLIN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0380445" y="-31467"/>
            <a:ext cx="7907555" cy="5762630"/>
          </a:xfrm>
          <a:custGeom>
            <a:avLst/>
            <a:gdLst/>
            <a:ahLst/>
            <a:cxnLst/>
            <a:rect l="l" t="t" r="r" b="b"/>
            <a:pathLst>
              <a:path w="7907555" h="5762630">
                <a:moveTo>
                  <a:pt x="7907555" y="5762630"/>
                </a:moveTo>
                <a:lnTo>
                  <a:pt x="0" y="5762630"/>
                </a:lnTo>
                <a:lnTo>
                  <a:pt x="0" y="0"/>
                </a:lnTo>
                <a:lnTo>
                  <a:pt x="7907555" y="0"/>
                </a:lnTo>
                <a:lnTo>
                  <a:pt x="7907555" y="576263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3" b="-3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032200" y="7515997"/>
            <a:ext cx="7255800" cy="5287664"/>
          </a:xfrm>
          <a:custGeom>
            <a:avLst/>
            <a:gdLst/>
            <a:ahLst/>
            <a:cxnLst/>
            <a:rect l="l" t="t" r="r" b="b"/>
            <a:pathLst>
              <a:path w="7255800" h="5287664">
                <a:moveTo>
                  <a:pt x="7255800" y="0"/>
                </a:moveTo>
                <a:lnTo>
                  <a:pt x="0" y="0"/>
                </a:lnTo>
                <a:lnTo>
                  <a:pt x="0" y="5287664"/>
                </a:lnTo>
                <a:lnTo>
                  <a:pt x="7255800" y="5287664"/>
                </a:lnTo>
                <a:lnTo>
                  <a:pt x="72558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" r="-3"/>
            </a:stretch>
          </a:blipFill>
        </p:spPr>
      </p:sp>
      <p:sp>
        <p:nvSpPr>
          <p:cNvPr id="8" name="Freeform 8"/>
          <p:cNvSpPr/>
          <p:nvPr/>
        </p:nvSpPr>
        <p:spPr>
          <a:xfrm rot="-5400000" flipV="1">
            <a:off x="1707798" y="8245806"/>
            <a:ext cx="478304" cy="2503292"/>
          </a:xfrm>
          <a:custGeom>
            <a:avLst/>
            <a:gdLst/>
            <a:ahLst/>
            <a:cxnLst/>
            <a:rect l="l" t="t" r="r" b="b"/>
            <a:pathLst>
              <a:path w="478304" h="2503292">
                <a:moveTo>
                  <a:pt x="0" y="2503292"/>
                </a:moveTo>
                <a:lnTo>
                  <a:pt x="478304" y="2503292"/>
                </a:lnTo>
                <a:lnTo>
                  <a:pt x="478304" y="0"/>
                </a:lnTo>
                <a:lnTo>
                  <a:pt x="0" y="0"/>
                </a:lnTo>
                <a:lnTo>
                  <a:pt x="0" y="250329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32579" r="-23257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5893" y="518520"/>
            <a:ext cx="3263758" cy="87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</p:txBody>
      </p:sp>
      <p:sp>
        <p:nvSpPr>
          <p:cNvPr id="10" name="Freeform 10"/>
          <p:cNvSpPr/>
          <p:nvPr/>
        </p:nvSpPr>
        <p:spPr>
          <a:xfrm>
            <a:off x="555862" y="661395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1" y="0"/>
                </a:lnTo>
                <a:lnTo>
                  <a:pt x="4663821" y="846124"/>
                </a:lnTo>
                <a:lnTo>
                  <a:pt x="0" y="8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72980" y="2547508"/>
            <a:ext cx="7293342" cy="38100"/>
            <a:chOff x="0" y="0"/>
            <a:chExt cx="9724456" cy="50800"/>
          </a:xfrm>
        </p:grpSpPr>
        <p:sp>
          <p:nvSpPr>
            <p:cNvPr id="12" name="Freeform 12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577727" y="2068048"/>
            <a:ext cx="5512990" cy="7639514"/>
            <a:chOff x="0" y="0"/>
            <a:chExt cx="4734560" cy="6560820"/>
          </a:xfrm>
        </p:grpSpPr>
        <p:sp>
          <p:nvSpPr>
            <p:cNvPr id="14" name="Freeform 14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13"/>
              <a:stretch>
                <a:fillRect t="-12156" b="-12156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953089" y="120650"/>
              <a:ext cx="76541" cy="76201"/>
            </a:xfrm>
            <a:custGeom>
              <a:avLst/>
              <a:gdLst/>
              <a:ahLst/>
              <a:cxnLst/>
              <a:rect l="l" t="t" r="r" b="b"/>
              <a:pathLst>
                <a:path w="76541" h="7620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121925" y="104139"/>
              <a:ext cx="109709" cy="109221"/>
            </a:xfrm>
            <a:custGeom>
              <a:avLst/>
              <a:gdLst/>
              <a:ahLst/>
              <a:cxnLst/>
              <a:rect l="l" t="t" r="r" b="b"/>
              <a:pathLst>
                <a:path w="109709" h="109221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330313" y="128270"/>
              <a:ext cx="61233" cy="60961"/>
            </a:xfrm>
            <a:custGeom>
              <a:avLst/>
              <a:gdLst/>
              <a:ahLst/>
              <a:cxnLst/>
              <a:rect l="l" t="t" r="r" b="b"/>
              <a:pathLst>
                <a:path w="61233" h="60961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346897" y="144780"/>
              <a:ext cx="28065" cy="27940"/>
            </a:xfrm>
            <a:custGeom>
              <a:avLst/>
              <a:gdLst/>
              <a:ahLst/>
              <a:cxnLst/>
              <a:rect l="l" t="t" r="r" b="b"/>
              <a:pathLst>
                <a:path w="28065" h="27940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344386" y="144780"/>
              <a:ext cx="15308" cy="15240"/>
            </a:xfrm>
            <a:custGeom>
              <a:avLst/>
              <a:gdLst/>
              <a:ahLst/>
              <a:cxnLst/>
              <a:rect l="l" t="t" r="r" b="b"/>
              <a:pathLst>
                <a:path w="15308" h="15240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4716780" y="53467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4716780" y="86106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4064000" y="-113"/>
              <a:ext cx="320040" cy="16623"/>
            </a:xfrm>
            <a:custGeom>
              <a:avLst/>
              <a:gdLst/>
              <a:ahLst/>
              <a:cxnLst/>
              <a:rect l="l" t="t" r="r" b="b"/>
              <a:pathLst>
                <a:path w="320040" h="16623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25" name="Freeform 25"/>
          <p:cNvSpPr/>
          <p:nvPr/>
        </p:nvSpPr>
        <p:spPr>
          <a:xfrm flipH="1">
            <a:off x="12419799" y="571342"/>
            <a:ext cx="3156608" cy="824664"/>
          </a:xfrm>
          <a:custGeom>
            <a:avLst/>
            <a:gdLst/>
            <a:ahLst/>
            <a:cxnLst/>
            <a:rect l="l" t="t" r="r" b="b"/>
            <a:pathLst>
              <a:path w="3156608" h="824664">
                <a:moveTo>
                  <a:pt x="3156608" y="0"/>
                </a:moveTo>
                <a:lnTo>
                  <a:pt x="0" y="0"/>
                </a:lnTo>
                <a:lnTo>
                  <a:pt x="0" y="824663"/>
                </a:lnTo>
                <a:lnTo>
                  <a:pt x="3156608" y="824663"/>
                </a:lnTo>
                <a:lnTo>
                  <a:pt x="3156608" y="0"/>
                </a:lnTo>
                <a:close/>
              </a:path>
            </a:pathLst>
          </a:custGeom>
          <a:blipFill>
            <a:blip r:embed="rId14">
              <a:alphaModFix amt="34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949541" y="1841230"/>
            <a:ext cx="4206863" cy="56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Log in Screen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5850" y="2957083"/>
            <a:ext cx="7431437" cy="583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5"/>
              </a:lnSpc>
            </a:pPr>
            <a:r>
              <a:rPr lang="en-US" sz="26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Secure Manager Authentication</a:t>
            </a:r>
          </a:p>
          <a:p>
            <a:pPr marL="563721" lvl="1" indent="-281861" algn="l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and password login</a:t>
            </a:r>
          </a:p>
          <a:p>
            <a:pPr marL="563721" lvl="1" indent="-281861" algn="l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 validation for required fields</a:t>
            </a:r>
          </a:p>
          <a:p>
            <a:pPr marL="563721" lvl="1" indent="-281861" algn="l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Password hashing with bcrypt for security</a:t>
            </a:r>
          </a:p>
          <a:p>
            <a:pPr algn="l">
              <a:lnSpc>
                <a:spcPts val="3655"/>
              </a:lnSpc>
            </a:pPr>
            <a:r>
              <a:rPr lang="en-US" sz="26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Database Verification</a:t>
            </a:r>
          </a:p>
          <a:p>
            <a:pPr marL="563721" lvl="1" indent="-281861" algn="l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Checks manager’s credentials from the MANAGER table</a:t>
            </a:r>
          </a:p>
          <a:p>
            <a:pPr marL="563721" lvl="1" indent="-281861" algn="l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Returns clear status codes:</a:t>
            </a:r>
          </a:p>
          <a:p>
            <a:pPr marL="1127443" lvl="2" indent="-375814" algn="l">
              <a:lnSpc>
                <a:spcPts val="3655"/>
              </a:lnSpc>
              <a:buFont typeface="Arial"/>
              <a:buChar char="⚬"/>
            </a:pPr>
            <a:r>
              <a:rPr lang="en-US" sz="26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</a:t>
            </a:r>
          </a:p>
          <a:p>
            <a:pPr marL="1127443" lvl="2" indent="-375814" algn="l">
              <a:lnSpc>
                <a:spcPts val="3655"/>
              </a:lnSpc>
              <a:buFont typeface="Arial"/>
              <a:buChar char="⚬"/>
            </a:pPr>
            <a:r>
              <a:rPr lang="en-US" sz="26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Wrong email</a:t>
            </a:r>
          </a:p>
          <a:p>
            <a:pPr marL="1127443" lvl="2" indent="-375814" algn="l">
              <a:lnSpc>
                <a:spcPts val="3655"/>
              </a:lnSpc>
              <a:buFont typeface="Arial"/>
              <a:buChar char="⚬"/>
            </a:pPr>
            <a:r>
              <a:rPr lang="en-US" sz="26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Incorrect password</a:t>
            </a:r>
          </a:p>
          <a:p>
            <a:pPr algn="l">
              <a:lnSpc>
                <a:spcPts val="2272"/>
              </a:lnSpc>
            </a:pPr>
            <a:endParaRPr lang="en-US" sz="261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7168969" y="0"/>
            <a:ext cx="11119031" cy="8102994"/>
          </a:xfrm>
          <a:custGeom>
            <a:avLst/>
            <a:gdLst/>
            <a:ahLst/>
            <a:cxnLst/>
            <a:rect l="l" t="t" r="r" b="b"/>
            <a:pathLst>
              <a:path w="11119031" h="8102994">
                <a:moveTo>
                  <a:pt x="11119031" y="8102994"/>
                </a:moveTo>
                <a:lnTo>
                  <a:pt x="0" y="8102994"/>
                </a:lnTo>
                <a:lnTo>
                  <a:pt x="0" y="0"/>
                </a:lnTo>
                <a:lnTo>
                  <a:pt x="11119031" y="0"/>
                </a:lnTo>
                <a:lnTo>
                  <a:pt x="11119031" y="810299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" r="-10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52359" y="9041"/>
            <a:ext cx="7429086" cy="10294705"/>
            <a:chOff x="0" y="0"/>
            <a:chExt cx="4734560" cy="6560820"/>
          </a:xfrm>
        </p:grpSpPr>
        <p:sp>
          <p:nvSpPr>
            <p:cNvPr id="8" name="Freeform 8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9"/>
              <a:stretch>
                <a:fillRect l="-87372" t="-3589" r="-9272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3089" y="120650"/>
              <a:ext cx="76541" cy="76201"/>
            </a:xfrm>
            <a:custGeom>
              <a:avLst/>
              <a:gdLst/>
              <a:ahLst/>
              <a:cxnLst/>
              <a:rect l="l" t="t" r="r" b="b"/>
              <a:pathLst>
                <a:path w="76541" h="7620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121925" y="104139"/>
              <a:ext cx="109709" cy="109221"/>
            </a:xfrm>
            <a:custGeom>
              <a:avLst/>
              <a:gdLst/>
              <a:ahLst/>
              <a:cxnLst/>
              <a:rect l="l" t="t" r="r" b="b"/>
              <a:pathLst>
                <a:path w="109709" h="109221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30313" y="128270"/>
              <a:ext cx="61233" cy="60961"/>
            </a:xfrm>
            <a:custGeom>
              <a:avLst/>
              <a:gdLst/>
              <a:ahLst/>
              <a:cxnLst/>
              <a:rect l="l" t="t" r="r" b="b"/>
              <a:pathLst>
                <a:path w="61233" h="60961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6897" y="144780"/>
              <a:ext cx="28065" cy="27940"/>
            </a:xfrm>
            <a:custGeom>
              <a:avLst/>
              <a:gdLst/>
              <a:ahLst/>
              <a:cxnLst/>
              <a:rect l="l" t="t" r="r" b="b"/>
              <a:pathLst>
                <a:path w="28065" h="27940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344386" y="144780"/>
              <a:ext cx="15308" cy="15240"/>
            </a:xfrm>
            <a:custGeom>
              <a:avLst/>
              <a:gdLst/>
              <a:ahLst/>
              <a:cxnLst/>
              <a:rect l="l" t="t" r="r" b="b"/>
              <a:pathLst>
                <a:path w="15308" h="15240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53467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716780" y="86106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4064000" y="-113"/>
              <a:ext cx="320040" cy="16623"/>
            </a:xfrm>
            <a:custGeom>
              <a:avLst/>
              <a:gdLst/>
              <a:ahLst/>
              <a:cxnLst/>
              <a:rect l="l" t="t" r="r" b="b"/>
              <a:pathLst>
                <a:path w="320040" h="16623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13" y="2654996"/>
            <a:ext cx="8092640" cy="5886801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>
            <a:off x="555862" y="661395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1" y="0"/>
                </a:lnTo>
                <a:lnTo>
                  <a:pt x="4663821" y="846124"/>
                </a:lnTo>
                <a:lnTo>
                  <a:pt x="0" y="8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55893" y="518520"/>
            <a:ext cx="3263758" cy="87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55862" y="1728593"/>
            <a:ext cx="7293342" cy="38100"/>
            <a:chOff x="0" y="0"/>
            <a:chExt cx="9724456" cy="50800"/>
          </a:xfrm>
        </p:grpSpPr>
        <p:sp>
          <p:nvSpPr>
            <p:cNvPr id="23" name="Freeform 23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7168969" y="2184006"/>
            <a:ext cx="11119031" cy="8102994"/>
          </a:xfrm>
          <a:custGeom>
            <a:avLst/>
            <a:gdLst/>
            <a:ahLst/>
            <a:cxnLst/>
            <a:rect l="l" t="t" r="r" b="b"/>
            <a:pathLst>
              <a:path w="11119031" h="8102994">
                <a:moveTo>
                  <a:pt x="11119031" y="0"/>
                </a:moveTo>
                <a:lnTo>
                  <a:pt x="0" y="0"/>
                </a:lnTo>
                <a:lnTo>
                  <a:pt x="0" y="8102994"/>
                </a:lnTo>
                <a:lnTo>
                  <a:pt x="11119031" y="8102994"/>
                </a:lnTo>
                <a:lnTo>
                  <a:pt x="111190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" r="-10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-34303"/>
            <a:ext cx="7448281" cy="10321303"/>
            <a:chOff x="0" y="0"/>
            <a:chExt cx="4734560" cy="6560820"/>
          </a:xfrm>
        </p:grpSpPr>
        <p:sp>
          <p:nvSpPr>
            <p:cNvPr id="6" name="Freeform 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5"/>
              <a:stretch>
                <a:fillRect l="-86673" t="-3745" r="-9384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953089" y="120650"/>
              <a:ext cx="76541" cy="76201"/>
            </a:xfrm>
            <a:custGeom>
              <a:avLst/>
              <a:gdLst/>
              <a:ahLst/>
              <a:cxnLst/>
              <a:rect l="l" t="t" r="r" b="b"/>
              <a:pathLst>
                <a:path w="76541" h="7620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121925" y="104139"/>
              <a:ext cx="109709" cy="109221"/>
            </a:xfrm>
            <a:custGeom>
              <a:avLst/>
              <a:gdLst/>
              <a:ahLst/>
              <a:cxnLst/>
              <a:rect l="l" t="t" r="r" b="b"/>
              <a:pathLst>
                <a:path w="109709" h="109221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330313" y="128270"/>
              <a:ext cx="61233" cy="60961"/>
            </a:xfrm>
            <a:custGeom>
              <a:avLst/>
              <a:gdLst/>
              <a:ahLst/>
              <a:cxnLst/>
              <a:rect l="l" t="t" r="r" b="b"/>
              <a:pathLst>
                <a:path w="61233" h="60961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46897" y="144780"/>
              <a:ext cx="28065" cy="27940"/>
            </a:xfrm>
            <a:custGeom>
              <a:avLst/>
              <a:gdLst/>
              <a:ahLst/>
              <a:cxnLst/>
              <a:rect l="l" t="t" r="r" b="b"/>
              <a:pathLst>
                <a:path w="28065" h="27940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4386" y="144780"/>
              <a:ext cx="15308" cy="15240"/>
            </a:xfrm>
            <a:custGeom>
              <a:avLst/>
              <a:gdLst/>
              <a:ahLst/>
              <a:cxnLst/>
              <a:rect l="l" t="t" r="r" b="b"/>
              <a:pathLst>
                <a:path w="15308" h="15240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716780" y="53467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86106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064000" y="-113"/>
              <a:ext cx="320040" cy="16623"/>
            </a:xfrm>
            <a:custGeom>
              <a:avLst/>
              <a:gdLst/>
              <a:ahLst/>
              <a:cxnLst/>
              <a:rect l="l" t="t" r="r" b="b"/>
              <a:pathLst>
                <a:path w="320040" h="16623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550" y="1420640"/>
            <a:ext cx="8092640" cy="5033946"/>
          </a:xfrm>
          <a:prstGeom prst="rect">
            <a:avLst/>
          </a:prstGeom>
        </p:spPr>
      </p:pic>
      <p:sp>
        <p:nvSpPr>
          <p:cNvPr id="18" name="Freeform 18"/>
          <p:cNvSpPr/>
          <p:nvPr/>
        </p:nvSpPr>
        <p:spPr>
          <a:xfrm flipH="1">
            <a:off x="9144000" y="3937614"/>
            <a:ext cx="1295476" cy="876605"/>
          </a:xfrm>
          <a:custGeom>
            <a:avLst/>
            <a:gdLst/>
            <a:ahLst/>
            <a:cxnLst/>
            <a:rect l="l" t="t" r="r" b="b"/>
            <a:pathLst>
              <a:path w="1295476" h="876605">
                <a:moveTo>
                  <a:pt x="1295476" y="0"/>
                </a:moveTo>
                <a:lnTo>
                  <a:pt x="0" y="0"/>
                </a:lnTo>
                <a:lnTo>
                  <a:pt x="0" y="876605"/>
                </a:lnTo>
                <a:lnTo>
                  <a:pt x="1295476" y="876605"/>
                </a:lnTo>
                <a:lnTo>
                  <a:pt x="129547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 flipV="1">
            <a:off x="7168969" y="0"/>
            <a:ext cx="11119031" cy="8102994"/>
          </a:xfrm>
          <a:custGeom>
            <a:avLst/>
            <a:gdLst/>
            <a:ahLst/>
            <a:cxnLst/>
            <a:rect l="l" t="t" r="r" b="b"/>
            <a:pathLst>
              <a:path w="11119031" h="8102994">
                <a:moveTo>
                  <a:pt x="11119031" y="8102994"/>
                </a:moveTo>
                <a:lnTo>
                  <a:pt x="0" y="8102994"/>
                </a:lnTo>
                <a:lnTo>
                  <a:pt x="0" y="0"/>
                </a:lnTo>
                <a:lnTo>
                  <a:pt x="11119031" y="0"/>
                </a:lnTo>
                <a:lnTo>
                  <a:pt x="11119031" y="81029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" r="-10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678106" y="818915"/>
            <a:ext cx="5919350" cy="8202619"/>
            <a:chOff x="0" y="0"/>
            <a:chExt cx="4734560" cy="6560820"/>
          </a:xfrm>
        </p:grpSpPr>
        <p:sp>
          <p:nvSpPr>
            <p:cNvPr id="6" name="Freeform 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5"/>
              <a:stretch>
                <a:fillRect l="-85996" t="-2815" r="-9200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953089" y="120650"/>
              <a:ext cx="76541" cy="76201"/>
            </a:xfrm>
            <a:custGeom>
              <a:avLst/>
              <a:gdLst/>
              <a:ahLst/>
              <a:cxnLst/>
              <a:rect l="l" t="t" r="r" b="b"/>
              <a:pathLst>
                <a:path w="76541" h="7620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121925" y="104139"/>
              <a:ext cx="109709" cy="109221"/>
            </a:xfrm>
            <a:custGeom>
              <a:avLst/>
              <a:gdLst/>
              <a:ahLst/>
              <a:cxnLst/>
              <a:rect l="l" t="t" r="r" b="b"/>
              <a:pathLst>
                <a:path w="109709" h="109221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330313" y="128270"/>
              <a:ext cx="61233" cy="60961"/>
            </a:xfrm>
            <a:custGeom>
              <a:avLst/>
              <a:gdLst/>
              <a:ahLst/>
              <a:cxnLst/>
              <a:rect l="l" t="t" r="r" b="b"/>
              <a:pathLst>
                <a:path w="61233" h="60961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46897" y="144780"/>
              <a:ext cx="28065" cy="27940"/>
            </a:xfrm>
            <a:custGeom>
              <a:avLst/>
              <a:gdLst/>
              <a:ahLst/>
              <a:cxnLst/>
              <a:rect l="l" t="t" r="r" b="b"/>
              <a:pathLst>
                <a:path w="28065" h="27940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4386" y="144780"/>
              <a:ext cx="15308" cy="15240"/>
            </a:xfrm>
            <a:custGeom>
              <a:avLst/>
              <a:gdLst/>
              <a:ahLst/>
              <a:cxnLst/>
              <a:rect l="l" t="t" r="r" b="b"/>
              <a:pathLst>
                <a:path w="15308" h="15240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716780" y="53467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86106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064000" y="-113"/>
              <a:ext cx="320040" cy="16623"/>
            </a:xfrm>
            <a:custGeom>
              <a:avLst/>
              <a:gdLst/>
              <a:ahLst/>
              <a:cxnLst/>
              <a:rect l="l" t="t" r="r" b="b"/>
              <a:pathLst>
                <a:path w="320040" h="16623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5746" y="3284593"/>
            <a:ext cx="8092640" cy="3717813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 rot="-10800000" flipH="1">
            <a:off x="194772" y="1436537"/>
            <a:ext cx="3156608" cy="824664"/>
          </a:xfrm>
          <a:custGeom>
            <a:avLst/>
            <a:gdLst/>
            <a:ahLst/>
            <a:cxnLst/>
            <a:rect l="l" t="t" r="r" b="b"/>
            <a:pathLst>
              <a:path w="3156608" h="824664">
                <a:moveTo>
                  <a:pt x="3156609" y="0"/>
                </a:moveTo>
                <a:lnTo>
                  <a:pt x="0" y="0"/>
                </a:lnTo>
                <a:lnTo>
                  <a:pt x="0" y="824664"/>
                </a:lnTo>
                <a:lnTo>
                  <a:pt x="3156609" y="824664"/>
                </a:lnTo>
                <a:lnTo>
                  <a:pt x="3156609" y="0"/>
                </a:lnTo>
                <a:close/>
              </a:path>
            </a:pathLst>
          </a:custGeom>
          <a:blipFill>
            <a:blip r:embed="rId11">
              <a:alphaModFix amt="34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5400000">
            <a:off x="8051921" y="8006654"/>
            <a:ext cx="478304" cy="2503292"/>
          </a:xfrm>
          <a:custGeom>
            <a:avLst/>
            <a:gdLst/>
            <a:ahLst/>
            <a:cxnLst/>
            <a:rect l="l" t="t" r="r" b="b"/>
            <a:pathLst>
              <a:path w="478304" h="2503292">
                <a:moveTo>
                  <a:pt x="0" y="0"/>
                </a:moveTo>
                <a:lnTo>
                  <a:pt x="478304" y="0"/>
                </a:lnTo>
                <a:lnTo>
                  <a:pt x="478304" y="2503292"/>
                </a:lnTo>
                <a:lnTo>
                  <a:pt x="0" y="25032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32579" r="-232579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7168969" y="2184006"/>
            <a:ext cx="11119031" cy="8102994"/>
          </a:xfrm>
          <a:custGeom>
            <a:avLst/>
            <a:gdLst/>
            <a:ahLst/>
            <a:cxnLst/>
            <a:rect l="l" t="t" r="r" b="b"/>
            <a:pathLst>
              <a:path w="11119031" h="8102994">
                <a:moveTo>
                  <a:pt x="11119031" y="0"/>
                </a:moveTo>
                <a:lnTo>
                  <a:pt x="0" y="0"/>
                </a:lnTo>
                <a:lnTo>
                  <a:pt x="0" y="8102994"/>
                </a:lnTo>
                <a:lnTo>
                  <a:pt x="11119031" y="8102994"/>
                </a:lnTo>
                <a:lnTo>
                  <a:pt x="111190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" r="-10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-34303"/>
            <a:ext cx="7448281" cy="10321303"/>
            <a:chOff x="0" y="0"/>
            <a:chExt cx="4734560" cy="6560820"/>
          </a:xfrm>
        </p:grpSpPr>
        <p:sp>
          <p:nvSpPr>
            <p:cNvPr id="6" name="Freeform 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5"/>
              <a:stretch>
                <a:fillRect l="-87551" t="-4377" r="-946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953089" y="120650"/>
              <a:ext cx="76541" cy="76201"/>
            </a:xfrm>
            <a:custGeom>
              <a:avLst/>
              <a:gdLst/>
              <a:ahLst/>
              <a:cxnLst/>
              <a:rect l="l" t="t" r="r" b="b"/>
              <a:pathLst>
                <a:path w="76541" h="7620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121925" y="104139"/>
              <a:ext cx="109709" cy="109221"/>
            </a:xfrm>
            <a:custGeom>
              <a:avLst/>
              <a:gdLst/>
              <a:ahLst/>
              <a:cxnLst/>
              <a:rect l="l" t="t" r="r" b="b"/>
              <a:pathLst>
                <a:path w="109709" h="109221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330313" y="128270"/>
              <a:ext cx="61233" cy="60961"/>
            </a:xfrm>
            <a:custGeom>
              <a:avLst/>
              <a:gdLst/>
              <a:ahLst/>
              <a:cxnLst/>
              <a:rect l="l" t="t" r="r" b="b"/>
              <a:pathLst>
                <a:path w="61233" h="60961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46897" y="144780"/>
              <a:ext cx="28065" cy="27940"/>
            </a:xfrm>
            <a:custGeom>
              <a:avLst/>
              <a:gdLst/>
              <a:ahLst/>
              <a:cxnLst/>
              <a:rect l="l" t="t" r="r" b="b"/>
              <a:pathLst>
                <a:path w="28065" h="27940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4386" y="144780"/>
              <a:ext cx="15308" cy="15240"/>
            </a:xfrm>
            <a:custGeom>
              <a:avLst/>
              <a:gdLst/>
              <a:ahLst/>
              <a:cxnLst/>
              <a:rect l="l" t="t" r="r" b="b"/>
              <a:pathLst>
                <a:path w="15308" h="15240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716780" y="53467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86106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064000" y="-113"/>
              <a:ext cx="320040" cy="16623"/>
            </a:xfrm>
            <a:custGeom>
              <a:avLst/>
              <a:gdLst/>
              <a:ahLst/>
              <a:cxnLst/>
              <a:rect l="l" t="t" r="r" b="b"/>
              <a:pathLst>
                <a:path w="320040" h="16623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372" y="1674411"/>
            <a:ext cx="9014369" cy="5669193"/>
          </a:xfrm>
          <a:prstGeom prst="rect">
            <a:avLst/>
          </a:prstGeom>
        </p:spPr>
      </p:pic>
      <p:sp>
        <p:nvSpPr>
          <p:cNvPr id="18" name="Freeform 18"/>
          <p:cNvSpPr/>
          <p:nvPr/>
        </p:nvSpPr>
        <p:spPr>
          <a:xfrm flipH="1">
            <a:off x="9144000" y="3937614"/>
            <a:ext cx="1295476" cy="876605"/>
          </a:xfrm>
          <a:custGeom>
            <a:avLst/>
            <a:gdLst/>
            <a:ahLst/>
            <a:cxnLst/>
            <a:rect l="l" t="t" r="r" b="b"/>
            <a:pathLst>
              <a:path w="1295476" h="876605">
                <a:moveTo>
                  <a:pt x="1295476" y="0"/>
                </a:moveTo>
                <a:lnTo>
                  <a:pt x="0" y="0"/>
                </a:lnTo>
                <a:lnTo>
                  <a:pt x="0" y="876605"/>
                </a:lnTo>
                <a:lnTo>
                  <a:pt x="1295476" y="876605"/>
                </a:lnTo>
                <a:lnTo>
                  <a:pt x="129547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7168969" y="2184006"/>
            <a:ext cx="11119031" cy="8102994"/>
          </a:xfrm>
          <a:custGeom>
            <a:avLst/>
            <a:gdLst/>
            <a:ahLst/>
            <a:cxnLst/>
            <a:rect l="l" t="t" r="r" b="b"/>
            <a:pathLst>
              <a:path w="11119031" h="8102994">
                <a:moveTo>
                  <a:pt x="11119031" y="0"/>
                </a:moveTo>
                <a:lnTo>
                  <a:pt x="0" y="0"/>
                </a:lnTo>
                <a:lnTo>
                  <a:pt x="0" y="8102994"/>
                </a:lnTo>
                <a:lnTo>
                  <a:pt x="11119031" y="8102994"/>
                </a:lnTo>
                <a:lnTo>
                  <a:pt x="111190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" r="-1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7849204" y="8845968"/>
            <a:ext cx="3156608" cy="824664"/>
          </a:xfrm>
          <a:custGeom>
            <a:avLst/>
            <a:gdLst/>
            <a:ahLst/>
            <a:cxnLst/>
            <a:rect l="l" t="t" r="r" b="b"/>
            <a:pathLst>
              <a:path w="3156608" h="824664">
                <a:moveTo>
                  <a:pt x="0" y="0"/>
                </a:moveTo>
                <a:lnTo>
                  <a:pt x="3156608" y="0"/>
                </a:lnTo>
                <a:lnTo>
                  <a:pt x="3156608" y="824664"/>
                </a:lnTo>
                <a:lnTo>
                  <a:pt x="0" y="8246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78106" y="818915"/>
            <a:ext cx="5919350" cy="8202619"/>
            <a:chOff x="0" y="0"/>
            <a:chExt cx="4734560" cy="6560820"/>
          </a:xfrm>
        </p:grpSpPr>
        <p:sp>
          <p:nvSpPr>
            <p:cNvPr id="9" name="Freeform 9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11"/>
              <a:stretch>
                <a:fillRect l="-88139" t="-4048" r="-9320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53089" y="120650"/>
              <a:ext cx="76541" cy="76201"/>
            </a:xfrm>
            <a:custGeom>
              <a:avLst/>
              <a:gdLst/>
              <a:ahLst/>
              <a:cxnLst/>
              <a:rect l="l" t="t" r="r" b="b"/>
              <a:pathLst>
                <a:path w="76541" h="7620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121925" y="104139"/>
              <a:ext cx="109709" cy="109221"/>
            </a:xfrm>
            <a:custGeom>
              <a:avLst/>
              <a:gdLst/>
              <a:ahLst/>
              <a:cxnLst/>
              <a:rect l="l" t="t" r="r" b="b"/>
              <a:pathLst>
                <a:path w="109709" h="109221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30313" y="128270"/>
              <a:ext cx="61233" cy="60961"/>
            </a:xfrm>
            <a:custGeom>
              <a:avLst/>
              <a:gdLst/>
              <a:ahLst/>
              <a:cxnLst/>
              <a:rect l="l" t="t" r="r" b="b"/>
              <a:pathLst>
                <a:path w="61233" h="60961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346897" y="144780"/>
              <a:ext cx="28065" cy="27940"/>
            </a:xfrm>
            <a:custGeom>
              <a:avLst/>
              <a:gdLst/>
              <a:ahLst/>
              <a:cxnLst/>
              <a:rect l="l" t="t" r="r" b="b"/>
              <a:pathLst>
                <a:path w="28065" h="27940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344386" y="144780"/>
              <a:ext cx="15308" cy="15240"/>
            </a:xfrm>
            <a:custGeom>
              <a:avLst/>
              <a:gdLst/>
              <a:ahLst/>
              <a:cxnLst/>
              <a:rect l="l" t="t" r="r" b="b"/>
              <a:pathLst>
                <a:path w="15308" h="15240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716780" y="53467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4716780" y="86106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4064000" y="-113"/>
              <a:ext cx="320040" cy="16623"/>
            </a:xfrm>
            <a:custGeom>
              <a:avLst/>
              <a:gdLst/>
              <a:ahLst/>
              <a:cxnLst/>
              <a:rect l="l" t="t" r="r" b="b"/>
              <a:pathLst>
                <a:path w="320040" h="16623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322" y="3313040"/>
            <a:ext cx="9040532" cy="492959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5893" y="518520"/>
            <a:ext cx="3263758" cy="87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</p:txBody>
      </p:sp>
      <p:sp>
        <p:nvSpPr>
          <p:cNvPr id="22" name="Freeform 22"/>
          <p:cNvSpPr/>
          <p:nvPr/>
        </p:nvSpPr>
        <p:spPr>
          <a:xfrm>
            <a:off x="555862" y="661395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1" y="0"/>
                </a:lnTo>
                <a:lnTo>
                  <a:pt x="4663821" y="846124"/>
                </a:lnTo>
                <a:lnTo>
                  <a:pt x="0" y="8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555862" y="1728593"/>
            <a:ext cx="7293342" cy="38100"/>
            <a:chOff x="0" y="0"/>
            <a:chExt cx="9724456" cy="50800"/>
          </a:xfrm>
        </p:grpSpPr>
        <p:sp>
          <p:nvSpPr>
            <p:cNvPr id="24" name="Freeform 24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7393040" y="-31467"/>
            <a:ext cx="10894960" cy="7939702"/>
          </a:xfrm>
          <a:custGeom>
            <a:avLst/>
            <a:gdLst/>
            <a:ahLst/>
            <a:cxnLst/>
            <a:rect l="l" t="t" r="r" b="b"/>
            <a:pathLst>
              <a:path w="10894960" h="7939702">
                <a:moveTo>
                  <a:pt x="10894960" y="7939702"/>
                </a:moveTo>
                <a:lnTo>
                  <a:pt x="0" y="7939702"/>
                </a:lnTo>
                <a:lnTo>
                  <a:pt x="0" y="0"/>
                </a:lnTo>
                <a:lnTo>
                  <a:pt x="10894960" y="0"/>
                </a:lnTo>
                <a:lnTo>
                  <a:pt x="10894960" y="793970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167421" y="5843836"/>
            <a:ext cx="6120579" cy="4460372"/>
          </a:xfrm>
          <a:custGeom>
            <a:avLst/>
            <a:gdLst/>
            <a:ahLst/>
            <a:cxnLst/>
            <a:rect l="l" t="t" r="r" b="b"/>
            <a:pathLst>
              <a:path w="6120579" h="4460372">
                <a:moveTo>
                  <a:pt x="6120579" y="0"/>
                </a:moveTo>
                <a:lnTo>
                  <a:pt x="0" y="0"/>
                </a:lnTo>
                <a:lnTo>
                  <a:pt x="0" y="4460372"/>
                </a:lnTo>
                <a:lnTo>
                  <a:pt x="6120579" y="4460372"/>
                </a:lnTo>
                <a:lnTo>
                  <a:pt x="612057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4" b="-44"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4710571" y="-94793"/>
            <a:ext cx="478304" cy="2503292"/>
          </a:xfrm>
          <a:custGeom>
            <a:avLst/>
            <a:gdLst/>
            <a:ahLst/>
            <a:cxnLst/>
            <a:rect l="l" t="t" r="r" b="b"/>
            <a:pathLst>
              <a:path w="478304" h="2503292">
                <a:moveTo>
                  <a:pt x="0" y="0"/>
                </a:moveTo>
                <a:lnTo>
                  <a:pt x="478304" y="0"/>
                </a:lnTo>
                <a:lnTo>
                  <a:pt x="478304" y="2503292"/>
                </a:lnTo>
                <a:lnTo>
                  <a:pt x="0" y="25032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32579" r="-23257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55862" y="661395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1" y="0"/>
                </a:lnTo>
                <a:lnTo>
                  <a:pt x="4663821" y="846124"/>
                </a:lnTo>
                <a:lnTo>
                  <a:pt x="0" y="8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72980" y="2547508"/>
            <a:ext cx="7293342" cy="38100"/>
            <a:chOff x="0" y="0"/>
            <a:chExt cx="9724456" cy="50800"/>
          </a:xfrm>
        </p:grpSpPr>
        <p:sp>
          <p:nvSpPr>
            <p:cNvPr id="11" name="Freeform 11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 flipH="1">
            <a:off x="13227372" y="9012035"/>
            <a:ext cx="3156608" cy="824664"/>
          </a:xfrm>
          <a:custGeom>
            <a:avLst/>
            <a:gdLst/>
            <a:ahLst/>
            <a:cxnLst/>
            <a:rect l="l" t="t" r="r" b="b"/>
            <a:pathLst>
              <a:path w="3156608" h="824664">
                <a:moveTo>
                  <a:pt x="3156608" y="0"/>
                </a:moveTo>
                <a:lnTo>
                  <a:pt x="0" y="0"/>
                </a:lnTo>
                <a:lnTo>
                  <a:pt x="0" y="824664"/>
                </a:lnTo>
                <a:lnTo>
                  <a:pt x="3156608" y="824664"/>
                </a:lnTo>
                <a:lnTo>
                  <a:pt x="3156608" y="0"/>
                </a:lnTo>
                <a:close/>
              </a:path>
            </a:pathLst>
          </a:custGeom>
          <a:blipFill>
            <a:blip r:embed="rId13">
              <a:alphaModFix amt="34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36300" y="2812649"/>
            <a:ext cx="5512990" cy="7639514"/>
            <a:chOff x="0" y="0"/>
            <a:chExt cx="4734560" cy="6560820"/>
          </a:xfrm>
        </p:grpSpPr>
        <p:sp>
          <p:nvSpPr>
            <p:cNvPr id="14" name="Freeform 14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15"/>
              <a:stretch>
                <a:fillRect t="-7997" b="-18864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953089" y="120650"/>
              <a:ext cx="76541" cy="76201"/>
            </a:xfrm>
            <a:custGeom>
              <a:avLst/>
              <a:gdLst/>
              <a:ahLst/>
              <a:cxnLst/>
              <a:rect l="l" t="t" r="r" b="b"/>
              <a:pathLst>
                <a:path w="76541" h="7620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121925" y="104139"/>
              <a:ext cx="109709" cy="109221"/>
            </a:xfrm>
            <a:custGeom>
              <a:avLst/>
              <a:gdLst/>
              <a:ahLst/>
              <a:cxnLst/>
              <a:rect l="l" t="t" r="r" b="b"/>
              <a:pathLst>
                <a:path w="109709" h="109221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330313" y="128270"/>
              <a:ext cx="61233" cy="60961"/>
            </a:xfrm>
            <a:custGeom>
              <a:avLst/>
              <a:gdLst/>
              <a:ahLst/>
              <a:cxnLst/>
              <a:rect l="l" t="t" r="r" b="b"/>
              <a:pathLst>
                <a:path w="61233" h="60961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346897" y="144780"/>
              <a:ext cx="28065" cy="27940"/>
            </a:xfrm>
            <a:custGeom>
              <a:avLst/>
              <a:gdLst/>
              <a:ahLst/>
              <a:cxnLst/>
              <a:rect l="l" t="t" r="r" b="b"/>
              <a:pathLst>
                <a:path w="28065" h="27940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344386" y="144780"/>
              <a:ext cx="15308" cy="15240"/>
            </a:xfrm>
            <a:custGeom>
              <a:avLst/>
              <a:gdLst/>
              <a:ahLst/>
              <a:cxnLst/>
              <a:rect l="l" t="t" r="r" b="b"/>
              <a:pathLst>
                <a:path w="15308" h="15240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4716780" y="53467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4716780" y="86106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4064000" y="-113"/>
              <a:ext cx="320040" cy="16623"/>
            </a:xfrm>
            <a:custGeom>
              <a:avLst/>
              <a:gdLst/>
              <a:ahLst/>
              <a:cxnLst/>
              <a:rect l="l" t="t" r="r" b="b"/>
              <a:pathLst>
                <a:path w="320040" h="16623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55893" y="518520"/>
            <a:ext cx="3263758" cy="87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6963" y="1972798"/>
            <a:ext cx="5342811" cy="559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8"/>
              </a:lnSpc>
              <a:spcBef>
                <a:spcPct val="0"/>
              </a:spcBef>
            </a:pPr>
            <a:r>
              <a:rPr lang="en-US" sz="308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Add New Company Screen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93040" y="3193481"/>
            <a:ext cx="7556683" cy="606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📱 Mobile Interface – Add New Company</a:t>
            </a:r>
          </a:p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Streamline company registration within the app.</a:t>
            </a:r>
          </a:p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marL="473215" lvl="1" indent="-236607" algn="l">
              <a:lnSpc>
                <a:spcPts val="3068"/>
              </a:lnSpc>
              <a:buFont typeface="Arial"/>
              <a:buChar char="•"/>
            </a:pPr>
            <a:r>
              <a:rPr lang="en-US" sz="21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🏢 Company Details: Name, Governorate, City, Street, Phone, Email</a:t>
            </a:r>
          </a:p>
          <a:p>
            <a:pPr marL="473215" lvl="1" indent="-236607" algn="l">
              <a:lnSpc>
                <a:spcPts val="3068"/>
              </a:lnSpc>
              <a:buFont typeface="Arial"/>
              <a:buChar char="•"/>
            </a:pPr>
            <a:r>
              <a:rPr lang="en-US" sz="21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🏷️ Type Selector: Supplier or Importer (Importer selected)</a:t>
            </a:r>
          </a:p>
          <a:p>
            <a:pPr marL="473215" lvl="1" indent="-236607" algn="l">
              <a:lnSpc>
                <a:spcPts val="3068"/>
              </a:lnSpc>
              <a:buFont typeface="Arial"/>
              <a:buChar char="•"/>
            </a:pPr>
            <a:r>
              <a:rPr lang="en-US" sz="21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🔄 Vendor Linkage: Dropdown to associate with existing vendor</a:t>
            </a:r>
          </a:p>
          <a:p>
            <a:pPr marL="473215" lvl="1" indent="-236607" algn="l">
              <a:lnSpc>
                <a:spcPts val="3068"/>
              </a:lnSpc>
              <a:buFont typeface="Arial"/>
              <a:buChar char="•"/>
            </a:pPr>
            <a:r>
              <a:rPr lang="en-US" sz="21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✅ Actions: "Save" to confirm, "Cancel" to discard</a:t>
            </a:r>
          </a:p>
          <a:p>
            <a:pPr marL="473215" lvl="1" indent="-236607" algn="l">
              <a:lnSpc>
                <a:spcPts val="3068"/>
              </a:lnSpc>
              <a:buFont typeface="Arial"/>
              <a:buChar char="•"/>
            </a:pPr>
            <a:r>
              <a:rPr lang="en-US" sz="21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🧭 Navigation Bar: Quick access to Home, Managers, Warehouses, Companies (active), Deals</a:t>
            </a:r>
          </a:p>
          <a:p>
            <a:pPr algn="l">
              <a:lnSpc>
                <a:spcPts val="3068"/>
              </a:lnSpc>
            </a:pPr>
            <a:endParaRPr lang="en-US" sz="219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1907"/>
              </a:lnSpc>
            </a:pPr>
            <a:endParaRPr lang="en-US" sz="219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 flipV="1">
            <a:off x="7168969" y="0"/>
            <a:ext cx="11119031" cy="8102994"/>
          </a:xfrm>
          <a:custGeom>
            <a:avLst/>
            <a:gdLst/>
            <a:ahLst/>
            <a:cxnLst/>
            <a:rect l="l" t="t" r="r" b="b"/>
            <a:pathLst>
              <a:path w="11119031" h="8102994">
                <a:moveTo>
                  <a:pt x="11119031" y="8102994"/>
                </a:moveTo>
                <a:lnTo>
                  <a:pt x="0" y="8102994"/>
                </a:lnTo>
                <a:lnTo>
                  <a:pt x="0" y="0"/>
                </a:lnTo>
                <a:lnTo>
                  <a:pt x="11119031" y="0"/>
                </a:lnTo>
                <a:lnTo>
                  <a:pt x="11119031" y="81029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" r="-10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84233" y="181223"/>
            <a:ext cx="7005380" cy="9707562"/>
            <a:chOff x="0" y="0"/>
            <a:chExt cx="4734560" cy="6560820"/>
          </a:xfrm>
        </p:grpSpPr>
        <p:sp>
          <p:nvSpPr>
            <p:cNvPr id="6" name="Freeform 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5"/>
              <a:stretch>
                <a:fillRect l="-87391" t="-3861" r="-9344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953089" y="120650"/>
              <a:ext cx="76541" cy="76201"/>
            </a:xfrm>
            <a:custGeom>
              <a:avLst/>
              <a:gdLst/>
              <a:ahLst/>
              <a:cxnLst/>
              <a:rect l="l" t="t" r="r" b="b"/>
              <a:pathLst>
                <a:path w="76541" h="7620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121925" y="104139"/>
              <a:ext cx="109709" cy="109221"/>
            </a:xfrm>
            <a:custGeom>
              <a:avLst/>
              <a:gdLst/>
              <a:ahLst/>
              <a:cxnLst/>
              <a:rect l="l" t="t" r="r" b="b"/>
              <a:pathLst>
                <a:path w="109709" h="109221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330313" y="128270"/>
              <a:ext cx="61233" cy="60961"/>
            </a:xfrm>
            <a:custGeom>
              <a:avLst/>
              <a:gdLst/>
              <a:ahLst/>
              <a:cxnLst/>
              <a:rect l="l" t="t" r="r" b="b"/>
              <a:pathLst>
                <a:path w="61233" h="60961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46897" y="144780"/>
              <a:ext cx="28065" cy="27940"/>
            </a:xfrm>
            <a:custGeom>
              <a:avLst/>
              <a:gdLst/>
              <a:ahLst/>
              <a:cxnLst/>
              <a:rect l="l" t="t" r="r" b="b"/>
              <a:pathLst>
                <a:path w="28065" h="27940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4386" y="144780"/>
              <a:ext cx="15308" cy="15240"/>
            </a:xfrm>
            <a:custGeom>
              <a:avLst/>
              <a:gdLst/>
              <a:ahLst/>
              <a:cxnLst/>
              <a:rect l="l" t="t" r="r" b="b"/>
              <a:pathLst>
                <a:path w="15308" h="15240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716780" y="53467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86106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064000" y="-113"/>
              <a:ext cx="320040" cy="16623"/>
            </a:xfrm>
            <a:custGeom>
              <a:avLst/>
              <a:gdLst/>
              <a:ahLst/>
              <a:cxnLst/>
              <a:rect l="l" t="t" r="r" b="b"/>
              <a:pathLst>
                <a:path w="320040" h="16623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4011746">
            <a:off x="8842963" y="3854239"/>
            <a:ext cx="1753396" cy="2578523"/>
          </a:xfrm>
          <a:custGeom>
            <a:avLst/>
            <a:gdLst/>
            <a:ahLst/>
            <a:cxnLst/>
            <a:rect l="l" t="t" r="r" b="b"/>
            <a:pathLst>
              <a:path w="1753396" h="2578523">
                <a:moveTo>
                  <a:pt x="0" y="0"/>
                </a:moveTo>
                <a:lnTo>
                  <a:pt x="1753396" y="0"/>
                </a:lnTo>
                <a:lnTo>
                  <a:pt x="1753396" y="2578522"/>
                </a:lnTo>
                <a:lnTo>
                  <a:pt x="0" y="25785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249709" y="1325098"/>
            <a:ext cx="6377906" cy="635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7988">
                <a:solidFill>
                  <a:srgbClr val="E9E8E9"/>
                </a:solidFill>
                <a:latin typeface="Barabara"/>
                <a:ea typeface="Barabara"/>
                <a:cs typeface="Barabara"/>
                <a:sym typeface="Barabara"/>
              </a:rPr>
              <a:t>INVEX SUPPLIERS SCREEN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81" y="27089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1411667" y="4580058"/>
            <a:ext cx="6876333" cy="5982410"/>
          </a:xfrm>
          <a:custGeom>
            <a:avLst/>
            <a:gdLst/>
            <a:ahLst/>
            <a:cxnLst/>
            <a:rect l="l" t="t" r="r" b="b"/>
            <a:pathLst>
              <a:path w="6876333" h="5982410">
                <a:moveTo>
                  <a:pt x="0" y="0"/>
                </a:moveTo>
                <a:lnTo>
                  <a:pt x="6876333" y="0"/>
                </a:lnTo>
                <a:lnTo>
                  <a:pt x="6876333" y="5982410"/>
                </a:lnTo>
                <a:lnTo>
                  <a:pt x="0" y="5982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71343" y="2226194"/>
            <a:ext cx="709077" cy="479809"/>
          </a:xfrm>
          <a:custGeom>
            <a:avLst/>
            <a:gdLst/>
            <a:ahLst/>
            <a:cxnLst/>
            <a:rect l="l" t="t" r="r" b="b"/>
            <a:pathLst>
              <a:path w="709077" h="479809">
                <a:moveTo>
                  <a:pt x="0" y="0"/>
                </a:moveTo>
                <a:lnTo>
                  <a:pt x="709077" y="0"/>
                </a:lnTo>
                <a:lnTo>
                  <a:pt x="709077" y="479809"/>
                </a:lnTo>
                <a:lnTo>
                  <a:pt x="0" y="479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23955" y="7987652"/>
            <a:ext cx="4247621" cy="3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322" lvl="1" indent="-412661" algn="l">
              <a:lnSpc>
                <a:spcPts val="1911"/>
              </a:lnSpc>
              <a:buFont typeface="Arial"/>
              <a:buChar char="•"/>
            </a:pPr>
            <a:r>
              <a:rPr lang="en-US" sz="3822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BACKEND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23955" y="5245287"/>
            <a:ext cx="4247621" cy="3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322" lvl="1" indent="-412661" algn="l">
              <a:lnSpc>
                <a:spcPts val="1911"/>
              </a:lnSpc>
              <a:buFont typeface="Arial"/>
              <a:buChar char="•"/>
            </a:pPr>
            <a:r>
              <a:rPr lang="en-US" sz="3822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FRONTEND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23955" y="6749133"/>
            <a:ext cx="4247621" cy="3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322" lvl="1" indent="-412661" algn="l">
              <a:lnSpc>
                <a:spcPts val="1911"/>
              </a:lnSpc>
              <a:buFont typeface="Arial"/>
              <a:buChar char="•"/>
            </a:pPr>
            <a:r>
              <a:rPr lang="en-US" sz="3822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DATABASE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6353" y="7992878"/>
            <a:ext cx="4917195" cy="3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322" lvl="1" indent="-412661" algn="l">
              <a:lnSpc>
                <a:spcPts val="1911"/>
              </a:lnSpc>
              <a:buFont typeface="Arial"/>
              <a:buChar char="•"/>
            </a:pPr>
            <a:r>
              <a:rPr lang="en-US" sz="3822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node js &amp; express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16353" y="6711033"/>
            <a:ext cx="4917195" cy="3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322" lvl="1" indent="-412661" algn="l">
              <a:lnSpc>
                <a:spcPts val="1911"/>
              </a:lnSpc>
              <a:buFont typeface="Arial"/>
              <a:buChar char="•"/>
            </a:pPr>
            <a:r>
              <a:rPr lang="en-US" sz="3822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SQL SERVER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16353" y="5245287"/>
            <a:ext cx="4917195" cy="3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322" lvl="1" indent="-412661" algn="l">
              <a:lnSpc>
                <a:spcPts val="1911"/>
              </a:lnSpc>
              <a:buFont typeface="Arial"/>
              <a:buChar char="•"/>
            </a:pPr>
            <a:r>
              <a:rPr lang="en-US" sz="3822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KOTLIN</a:t>
            </a:r>
          </a:p>
        </p:txBody>
      </p:sp>
      <p:sp>
        <p:nvSpPr>
          <p:cNvPr id="12" name="Freeform 12"/>
          <p:cNvSpPr/>
          <p:nvPr/>
        </p:nvSpPr>
        <p:spPr>
          <a:xfrm>
            <a:off x="7776093" y="5103823"/>
            <a:ext cx="709077" cy="479809"/>
          </a:xfrm>
          <a:custGeom>
            <a:avLst/>
            <a:gdLst/>
            <a:ahLst/>
            <a:cxnLst/>
            <a:rect l="l" t="t" r="r" b="b"/>
            <a:pathLst>
              <a:path w="709077" h="479809">
                <a:moveTo>
                  <a:pt x="0" y="0"/>
                </a:moveTo>
                <a:lnTo>
                  <a:pt x="709077" y="0"/>
                </a:lnTo>
                <a:lnTo>
                  <a:pt x="709077" y="479809"/>
                </a:lnTo>
                <a:lnTo>
                  <a:pt x="0" y="479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761814" y="6559338"/>
            <a:ext cx="709077" cy="479809"/>
          </a:xfrm>
          <a:custGeom>
            <a:avLst/>
            <a:gdLst/>
            <a:ahLst/>
            <a:cxnLst/>
            <a:rect l="l" t="t" r="r" b="b"/>
            <a:pathLst>
              <a:path w="709077" h="479809">
                <a:moveTo>
                  <a:pt x="0" y="0"/>
                </a:moveTo>
                <a:lnTo>
                  <a:pt x="709077" y="0"/>
                </a:lnTo>
                <a:lnTo>
                  <a:pt x="709077" y="479809"/>
                </a:lnTo>
                <a:lnTo>
                  <a:pt x="0" y="479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656094" y="7797858"/>
            <a:ext cx="709077" cy="479809"/>
          </a:xfrm>
          <a:custGeom>
            <a:avLst/>
            <a:gdLst/>
            <a:ahLst/>
            <a:cxnLst/>
            <a:rect l="l" t="t" r="r" b="b"/>
            <a:pathLst>
              <a:path w="709077" h="479809">
                <a:moveTo>
                  <a:pt x="0" y="0"/>
                </a:moveTo>
                <a:lnTo>
                  <a:pt x="709077" y="0"/>
                </a:lnTo>
                <a:lnTo>
                  <a:pt x="709077" y="479809"/>
                </a:lnTo>
                <a:lnTo>
                  <a:pt x="0" y="479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3782" y="1681229"/>
            <a:ext cx="4268423" cy="1543050"/>
            <a:chOff x="0" y="0"/>
            <a:chExt cx="1124194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24194" cy="406400"/>
            </a:xfrm>
            <a:custGeom>
              <a:avLst/>
              <a:gdLst/>
              <a:ahLst/>
              <a:cxnLst/>
              <a:rect l="l" t="t" r="r" b="b"/>
              <a:pathLst>
                <a:path w="1124194" h="406400">
                  <a:moveTo>
                    <a:pt x="92502" y="0"/>
                  </a:moveTo>
                  <a:lnTo>
                    <a:pt x="1031692" y="0"/>
                  </a:lnTo>
                  <a:cubicBezTo>
                    <a:pt x="1056225" y="0"/>
                    <a:pt x="1079753" y="9746"/>
                    <a:pt x="1097100" y="27093"/>
                  </a:cubicBezTo>
                  <a:cubicBezTo>
                    <a:pt x="1114448" y="44441"/>
                    <a:pt x="1124194" y="67969"/>
                    <a:pt x="1124194" y="92502"/>
                  </a:cubicBezTo>
                  <a:lnTo>
                    <a:pt x="1124194" y="313898"/>
                  </a:lnTo>
                  <a:cubicBezTo>
                    <a:pt x="1124194" y="364985"/>
                    <a:pt x="1082779" y="406400"/>
                    <a:pt x="1031692" y="406400"/>
                  </a:cubicBezTo>
                  <a:lnTo>
                    <a:pt x="92502" y="406400"/>
                  </a:lnTo>
                  <a:cubicBezTo>
                    <a:pt x="67969" y="406400"/>
                    <a:pt x="44441" y="396654"/>
                    <a:pt x="27093" y="379307"/>
                  </a:cubicBezTo>
                  <a:cubicBezTo>
                    <a:pt x="9746" y="361959"/>
                    <a:pt x="0" y="338431"/>
                    <a:pt x="0" y="313898"/>
                  </a:cubicBezTo>
                  <a:lnTo>
                    <a:pt x="0" y="92502"/>
                  </a:lnTo>
                  <a:cubicBezTo>
                    <a:pt x="0" y="67969"/>
                    <a:pt x="9746" y="44441"/>
                    <a:pt x="27093" y="27093"/>
                  </a:cubicBezTo>
                  <a:cubicBezTo>
                    <a:pt x="44441" y="9746"/>
                    <a:pt x="67969" y="0"/>
                    <a:pt x="92502" y="0"/>
                  </a:cubicBezTo>
                  <a:close/>
                </a:path>
              </a:pathLst>
            </a:custGeom>
            <a:solidFill>
              <a:srgbClr val="D4B26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124194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3402" y="4733164"/>
            <a:ext cx="4268423" cy="4250005"/>
            <a:chOff x="0" y="0"/>
            <a:chExt cx="1124194" cy="11193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4194" cy="1119343"/>
            </a:xfrm>
            <a:custGeom>
              <a:avLst/>
              <a:gdLst/>
              <a:ahLst/>
              <a:cxnLst/>
              <a:rect l="l" t="t" r="r" b="b"/>
              <a:pathLst>
                <a:path w="1124194" h="1119343">
                  <a:moveTo>
                    <a:pt x="92502" y="0"/>
                  </a:moveTo>
                  <a:lnTo>
                    <a:pt x="1031692" y="0"/>
                  </a:lnTo>
                  <a:cubicBezTo>
                    <a:pt x="1056225" y="0"/>
                    <a:pt x="1079753" y="9746"/>
                    <a:pt x="1097100" y="27093"/>
                  </a:cubicBezTo>
                  <a:cubicBezTo>
                    <a:pt x="1114448" y="44441"/>
                    <a:pt x="1124194" y="67969"/>
                    <a:pt x="1124194" y="92502"/>
                  </a:cubicBezTo>
                  <a:lnTo>
                    <a:pt x="1124194" y="1026841"/>
                  </a:lnTo>
                  <a:cubicBezTo>
                    <a:pt x="1124194" y="1077928"/>
                    <a:pt x="1082779" y="1119343"/>
                    <a:pt x="1031692" y="1119343"/>
                  </a:cubicBezTo>
                  <a:lnTo>
                    <a:pt x="92502" y="1119343"/>
                  </a:lnTo>
                  <a:cubicBezTo>
                    <a:pt x="41415" y="1119343"/>
                    <a:pt x="0" y="1077928"/>
                    <a:pt x="0" y="1026841"/>
                  </a:cubicBezTo>
                  <a:lnTo>
                    <a:pt x="0" y="92502"/>
                  </a:lnTo>
                  <a:cubicBezTo>
                    <a:pt x="0" y="67969"/>
                    <a:pt x="9746" y="44441"/>
                    <a:pt x="27093" y="27093"/>
                  </a:cubicBezTo>
                  <a:cubicBezTo>
                    <a:pt x="44441" y="9746"/>
                    <a:pt x="67969" y="0"/>
                    <a:pt x="92502" y="0"/>
                  </a:cubicBezTo>
                  <a:close/>
                </a:path>
              </a:pathLst>
            </a:custGeom>
            <a:solidFill>
              <a:srgbClr val="D4B26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124194" cy="1186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8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039204" y="2402644"/>
            <a:ext cx="4247621" cy="3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322" lvl="1" indent="-412661" algn="l">
              <a:lnSpc>
                <a:spcPts val="1911"/>
              </a:lnSpc>
              <a:buFont typeface="Arial"/>
              <a:buChar char="•"/>
            </a:pPr>
            <a:r>
              <a:rPr lang="en-US" sz="3822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BACKEND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31601" y="2402644"/>
            <a:ext cx="4917195" cy="3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322" lvl="1" indent="-412661" algn="l">
              <a:lnSpc>
                <a:spcPts val="1911"/>
              </a:lnSpc>
              <a:buFont typeface="Arial"/>
              <a:buChar char="•"/>
            </a:pPr>
            <a:r>
              <a:rPr lang="en-US" sz="3822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node js &amp; express</a:t>
            </a:r>
          </a:p>
        </p:txBody>
      </p:sp>
      <p:sp>
        <p:nvSpPr>
          <p:cNvPr id="23" name="Freeform 23"/>
          <p:cNvSpPr/>
          <p:nvPr/>
        </p:nvSpPr>
        <p:spPr>
          <a:xfrm flipV="1">
            <a:off x="11483148" y="-285202"/>
            <a:ext cx="6876333" cy="5982410"/>
          </a:xfrm>
          <a:custGeom>
            <a:avLst/>
            <a:gdLst/>
            <a:ahLst/>
            <a:cxnLst/>
            <a:rect l="l" t="t" r="r" b="b"/>
            <a:pathLst>
              <a:path w="6876333" h="5982410">
                <a:moveTo>
                  <a:pt x="0" y="5982410"/>
                </a:moveTo>
                <a:lnTo>
                  <a:pt x="6876333" y="5982410"/>
                </a:lnTo>
                <a:lnTo>
                  <a:pt x="6876333" y="0"/>
                </a:lnTo>
                <a:lnTo>
                  <a:pt x="0" y="0"/>
                </a:lnTo>
                <a:lnTo>
                  <a:pt x="0" y="59824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-19050" y="2389299"/>
            <a:ext cx="4247621" cy="3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322" lvl="1" indent="-412661" algn="l">
              <a:lnSpc>
                <a:spcPts val="1911"/>
              </a:lnSpc>
              <a:buFont typeface="Arial"/>
              <a:buChar char="•"/>
            </a:pPr>
            <a:r>
              <a:rPr lang="en-US" sz="3822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Ahmed Mahmoud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30" y="5360383"/>
            <a:ext cx="4393975" cy="34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1804" lvl="1" indent="-415902" algn="l">
              <a:lnSpc>
                <a:spcPts val="1926"/>
              </a:lnSpc>
              <a:buFont typeface="Arial"/>
              <a:buChar char="•"/>
            </a:pPr>
            <a:r>
              <a:rPr lang="en-US" sz="3852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Ahmed Moataz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481" y="7987652"/>
            <a:ext cx="4393975" cy="343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387" lvl="1" indent="-417193" algn="l">
              <a:lnSpc>
                <a:spcPts val="1932"/>
              </a:lnSpc>
              <a:buFont typeface="Arial"/>
              <a:buChar char="•"/>
            </a:pPr>
            <a:r>
              <a:rPr lang="en-US" sz="3864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Ahmed Elkholy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0" y="6674058"/>
            <a:ext cx="5063205" cy="34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678" lvl="1" indent="-415339" algn="l">
              <a:lnSpc>
                <a:spcPts val="1923"/>
              </a:lnSpc>
              <a:buFont typeface="Arial"/>
              <a:buChar char="•"/>
            </a:pPr>
            <a:r>
              <a:rPr lang="en-US" sz="384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Hassan Mohamed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3402" y="3843404"/>
            <a:ext cx="4480553" cy="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509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Team Members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145877" y="718647"/>
            <a:ext cx="5287170" cy="94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33"/>
              </a:lnSpc>
            </a:pPr>
            <a:r>
              <a:rPr lang="en-US" sz="5381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Project DETAILS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3402" y="728172"/>
            <a:ext cx="4480553" cy="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509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Team Leader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051198" y="2837612"/>
            <a:ext cx="10236802" cy="7460070"/>
          </a:xfrm>
          <a:custGeom>
            <a:avLst/>
            <a:gdLst/>
            <a:ahLst/>
            <a:cxnLst/>
            <a:rect l="l" t="t" r="r" b="b"/>
            <a:pathLst>
              <a:path w="10236802" h="7460070">
                <a:moveTo>
                  <a:pt x="10236802" y="0"/>
                </a:moveTo>
                <a:lnTo>
                  <a:pt x="0" y="0"/>
                </a:lnTo>
                <a:lnTo>
                  <a:pt x="0" y="7460070"/>
                </a:lnTo>
                <a:lnTo>
                  <a:pt x="10236802" y="7460070"/>
                </a:lnTo>
                <a:lnTo>
                  <a:pt x="1023680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" r="-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21636" y="-828385"/>
            <a:ext cx="8581349" cy="8581349"/>
          </a:xfrm>
          <a:custGeom>
            <a:avLst/>
            <a:gdLst/>
            <a:ahLst/>
            <a:cxnLst/>
            <a:rect l="l" t="t" r="r" b="b"/>
            <a:pathLst>
              <a:path w="8581349" h="8581349">
                <a:moveTo>
                  <a:pt x="0" y="0"/>
                </a:moveTo>
                <a:lnTo>
                  <a:pt x="8581349" y="0"/>
                </a:lnTo>
                <a:lnTo>
                  <a:pt x="8581349" y="8581349"/>
                </a:lnTo>
                <a:lnTo>
                  <a:pt x="0" y="8581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405158" y="-495516"/>
            <a:ext cx="7964975" cy="7964943"/>
            <a:chOff x="0" y="0"/>
            <a:chExt cx="11238421" cy="11238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38484" cy="11238357"/>
            </a:xfrm>
            <a:custGeom>
              <a:avLst/>
              <a:gdLst/>
              <a:ahLst/>
              <a:cxnLst/>
              <a:rect l="l" t="t" r="r" b="b"/>
              <a:pathLst>
                <a:path w="11238484" h="11238357">
                  <a:moveTo>
                    <a:pt x="11238484" y="5619242"/>
                  </a:moveTo>
                  <a:cubicBezTo>
                    <a:pt x="11238484" y="8722487"/>
                    <a:pt x="8722614" y="11238357"/>
                    <a:pt x="5619242" y="11238357"/>
                  </a:cubicBezTo>
                  <a:cubicBezTo>
                    <a:pt x="2515870" y="11238357"/>
                    <a:pt x="0" y="8722487"/>
                    <a:pt x="0" y="5619242"/>
                  </a:cubicBezTo>
                  <a:cubicBezTo>
                    <a:pt x="0" y="2515870"/>
                    <a:pt x="2515870" y="0"/>
                    <a:pt x="5619242" y="0"/>
                  </a:cubicBezTo>
                  <a:cubicBezTo>
                    <a:pt x="8722614" y="0"/>
                    <a:pt x="11238484" y="2515870"/>
                    <a:pt x="11238484" y="5619242"/>
                  </a:cubicBezTo>
                  <a:close/>
                </a:path>
              </a:pathLst>
            </a:custGeom>
            <a:blipFill>
              <a:blip r:embed="rId11"/>
              <a:stretch>
                <a:fillRect l="-37335" r="-37335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5400000">
            <a:off x="15168755" y="8006654"/>
            <a:ext cx="478304" cy="2503292"/>
          </a:xfrm>
          <a:custGeom>
            <a:avLst/>
            <a:gdLst/>
            <a:ahLst/>
            <a:cxnLst/>
            <a:rect l="l" t="t" r="r" b="b"/>
            <a:pathLst>
              <a:path w="478304" h="2503292">
                <a:moveTo>
                  <a:pt x="0" y="0"/>
                </a:moveTo>
                <a:lnTo>
                  <a:pt x="478304" y="0"/>
                </a:lnTo>
                <a:lnTo>
                  <a:pt x="478304" y="2503292"/>
                </a:lnTo>
                <a:lnTo>
                  <a:pt x="0" y="2503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32579" r="-23257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55893" y="518520"/>
            <a:ext cx="3263758" cy="87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</p:txBody>
      </p:sp>
      <p:sp>
        <p:nvSpPr>
          <p:cNvPr id="12" name="Freeform 12"/>
          <p:cNvSpPr/>
          <p:nvPr/>
        </p:nvSpPr>
        <p:spPr>
          <a:xfrm>
            <a:off x="555862" y="661395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1" y="0"/>
                </a:lnTo>
                <a:lnTo>
                  <a:pt x="4663821" y="846124"/>
                </a:lnTo>
                <a:lnTo>
                  <a:pt x="0" y="8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72980" y="2547508"/>
            <a:ext cx="7293342" cy="38100"/>
            <a:chOff x="0" y="0"/>
            <a:chExt cx="9724456" cy="50800"/>
          </a:xfrm>
        </p:grpSpPr>
        <p:sp>
          <p:nvSpPr>
            <p:cNvPr id="14" name="Freeform 14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/>
          <p:cNvSpPr/>
          <p:nvPr/>
        </p:nvSpPr>
        <p:spPr>
          <a:xfrm flipH="1">
            <a:off x="9433118" y="204036"/>
            <a:ext cx="3156608" cy="824664"/>
          </a:xfrm>
          <a:custGeom>
            <a:avLst/>
            <a:gdLst/>
            <a:ahLst/>
            <a:cxnLst/>
            <a:rect l="l" t="t" r="r" b="b"/>
            <a:pathLst>
              <a:path w="3156608" h="824664">
                <a:moveTo>
                  <a:pt x="3156608" y="0"/>
                </a:moveTo>
                <a:lnTo>
                  <a:pt x="0" y="0"/>
                </a:lnTo>
                <a:lnTo>
                  <a:pt x="0" y="824664"/>
                </a:lnTo>
                <a:lnTo>
                  <a:pt x="3156608" y="824664"/>
                </a:lnTo>
                <a:lnTo>
                  <a:pt x="3156608" y="0"/>
                </a:lnTo>
                <a:close/>
              </a:path>
            </a:pathLst>
          </a:custGeom>
          <a:blipFill>
            <a:blip r:embed="rId16">
              <a:alphaModFix amt="34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31263" y="2747890"/>
            <a:ext cx="5512990" cy="7639514"/>
            <a:chOff x="0" y="0"/>
            <a:chExt cx="4734560" cy="6560820"/>
          </a:xfrm>
        </p:grpSpPr>
        <p:sp>
          <p:nvSpPr>
            <p:cNvPr id="17" name="Freeform 17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18"/>
              <a:stretch>
                <a:fillRect t="-3261" b="-2499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953089" y="120650"/>
              <a:ext cx="76541" cy="76201"/>
            </a:xfrm>
            <a:custGeom>
              <a:avLst/>
              <a:gdLst/>
              <a:ahLst/>
              <a:cxnLst/>
              <a:rect l="l" t="t" r="r" b="b"/>
              <a:pathLst>
                <a:path w="76541" h="7620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121925" y="104139"/>
              <a:ext cx="109709" cy="109221"/>
            </a:xfrm>
            <a:custGeom>
              <a:avLst/>
              <a:gdLst/>
              <a:ahLst/>
              <a:cxnLst/>
              <a:rect l="l" t="t" r="r" b="b"/>
              <a:pathLst>
                <a:path w="109709" h="109221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330313" y="128270"/>
              <a:ext cx="61233" cy="60961"/>
            </a:xfrm>
            <a:custGeom>
              <a:avLst/>
              <a:gdLst/>
              <a:ahLst/>
              <a:cxnLst/>
              <a:rect l="l" t="t" r="r" b="b"/>
              <a:pathLst>
                <a:path w="61233" h="60961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346897" y="144780"/>
              <a:ext cx="28065" cy="27940"/>
            </a:xfrm>
            <a:custGeom>
              <a:avLst/>
              <a:gdLst/>
              <a:ahLst/>
              <a:cxnLst/>
              <a:rect l="l" t="t" r="r" b="b"/>
              <a:pathLst>
                <a:path w="28065" h="27940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344386" y="144780"/>
              <a:ext cx="15308" cy="15240"/>
            </a:xfrm>
            <a:custGeom>
              <a:avLst/>
              <a:gdLst/>
              <a:ahLst/>
              <a:cxnLst/>
              <a:rect l="l" t="t" r="r" b="b"/>
              <a:pathLst>
                <a:path w="15308" h="15240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4716780" y="53467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4716780" y="86106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4064000" y="-113"/>
              <a:ext cx="320040" cy="16623"/>
            </a:xfrm>
            <a:custGeom>
              <a:avLst/>
              <a:gdLst/>
              <a:ahLst/>
              <a:cxnLst/>
              <a:rect l="l" t="t" r="r" b="b"/>
              <a:pathLst>
                <a:path w="320040" h="16623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019175" y="1940070"/>
            <a:ext cx="4244221" cy="559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8"/>
              </a:lnSpc>
              <a:spcBef>
                <a:spcPct val="0"/>
              </a:spcBef>
            </a:pPr>
            <a:r>
              <a:rPr lang="en-US" sz="308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Add New Deal Screen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172828" y="3016381"/>
            <a:ext cx="6203755" cy="671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4"/>
              </a:lnSpc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🤝 Mobile Interface – Add New Deal</a:t>
            </a:r>
          </a:p>
          <a:p>
            <a:pPr algn="l">
              <a:lnSpc>
                <a:spcPts val="2704"/>
              </a:lnSpc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Facilitate creation of import/export transactions with real-time product selection.</a:t>
            </a:r>
          </a:p>
          <a:p>
            <a:pPr algn="l">
              <a:lnSpc>
                <a:spcPts val="2704"/>
              </a:lnSpc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marL="417070" lvl="1" indent="-208535" algn="l">
              <a:lnSpc>
                <a:spcPts val="270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🔄 Deal Type: Toggle between Import and Export</a:t>
            </a:r>
          </a:p>
          <a:p>
            <a:pPr marL="417070" lvl="1" indent="-208535" algn="l">
              <a:lnSpc>
                <a:spcPts val="270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🏢 Company Selection: Choose from registered companies (e.g., Company B)</a:t>
            </a:r>
          </a:p>
          <a:p>
            <a:pPr marL="417070" lvl="1" indent="-208535" algn="l">
              <a:lnSpc>
                <a:spcPts val="270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🏬 Warehouse Selection: Assign deal to a specific warehouse (e.g., Warehouse X)</a:t>
            </a:r>
          </a:p>
          <a:p>
            <a:pPr marL="417070" lvl="1" indent="-208535" algn="l">
              <a:lnSpc>
                <a:spcPts val="270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🛒 Product List:</a:t>
            </a:r>
          </a:p>
          <a:p>
            <a:pPr marL="834139" lvl="2" indent="-278046" algn="l">
              <a:lnSpc>
                <a:spcPts val="2704"/>
              </a:lnSpc>
              <a:buFont typeface="Arial"/>
              <a:buChar char="⚬"/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Electronics: Laptop ($1200), Mouse ($20)</a:t>
            </a:r>
          </a:p>
          <a:p>
            <a:pPr marL="834139" lvl="2" indent="-278046" algn="l">
              <a:lnSpc>
                <a:spcPts val="2704"/>
              </a:lnSpc>
              <a:buFont typeface="Arial"/>
              <a:buChar char="⚬"/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Furniture: Chair ($75), Table ($150)</a:t>
            </a:r>
          </a:p>
          <a:p>
            <a:pPr marL="834139" lvl="2" indent="-278046" algn="l">
              <a:lnSpc>
                <a:spcPts val="2704"/>
              </a:lnSpc>
              <a:buFont typeface="Arial"/>
              <a:buChar char="⚬"/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Quantity adjustment via [+] and [−] buttons</a:t>
            </a:r>
          </a:p>
          <a:p>
            <a:pPr marL="417070" lvl="1" indent="-208535" algn="l">
              <a:lnSpc>
                <a:spcPts val="270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💰 Total Cost Calculation: Auto-updated based on selected quantities</a:t>
            </a:r>
          </a:p>
          <a:p>
            <a:pPr marL="417070" lvl="1" indent="-208535" algn="l">
              <a:lnSpc>
                <a:spcPts val="270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✅ Confirm Deal: Finalize transaction with a single tap</a:t>
            </a:r>
          </a:p>
          <a:p>
            <a:pPr algn="l">
              <a:lnSpc>
                <a:spcPts val="1681"/>
              </a:lnSpc>
            </a:pPr>
            <a:endParaRPr lang="en-US" sz="193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7953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5933770" y="2777551"/>
            <a:ext cx="12571601" cy="9161554"/>
          </a:xfrm>
          <a:custGeom>
            <a:avLst/>
            <a:gdLst/>
            <a:ahLst/>
            <a:cxnLst/>
            <a:rect l="l" t="t" r="r" b="b"/>
            <a:pathLst>
              <a:path w="12571601" h="9161554">
                <a:moveTo>
                  <a:pt x="12571601" y="0"/>
                </a:moveTo>
                <a:lnTo>
                  <a:pt x="0" y="0"/>
                </a:lnTo>
                <a:lnTo>
                  <a:pt x="0" y="9161554"/>
                </a:lnTo>
                <a:lnTo>
                  <a:pt x="12571601" y="9161554"/>
                </a:lnTo>
                <a:lnTo>
                  <a:pt x="125716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" r="-35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5933770" y="-1264438"/>
            <a:ext cx="12571601" cy="9161554"/>
          </a:xfrm>
          <a:custGeom>
            <a:avLst/>
            <a:gdLst/>
            <a:ahLst/>
            <a:cxnLst/>
            <a:rect l="l" t="t" r="r" b="b"/>
            <a:pathLst>
              <a:path w="12571601" h="9161554">
                <a:moveTo>
                  <a:pt x="12571601" y="9161554"/>
                </a:moveTo>
                <a:lnTo>
                  <a:pt x="0" y="9161554"/>
                </a:lnTo>
                <a:lnTo>
                  <a:pt x="0" y="0"/>
                </a:lnTo>
                <a:lnTo>
                  <a:pt x="12571601" y="0"/>
                </a:lnTo>
                <a:lnTo>
                  <a:pt x="12571601" y="9161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" r="-3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33265" y="2514175"/>
            <a:ext cx="6744125" cy="6744125"/>
          </a:xfrm>
          <a:custGeom>
            <a:avLst/>
            <a:gdLst/>
            <a:ahLst/>
            <a:cxnLst/>
            <a:rect l="l" t="t" r="r" b="b"/>
            <a:pathLst>
              <a:path w="6744125" h="6744125">
                <a:moveTo>
                  <a:pt x="0" y="0"/>
                </a:moveTo>
                <a:lnTo>
                  <a:pt x="6744125" y="0"/>
                </a:lnTo>
                <a:lnTo>
                  <a:pt x="6744125" y="6744125"/>
                </a:lnTo>
                <a:lnTo>
                  <a:pt x="0" y="6744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949973" y="2930896"/>
            <a:ext cx="5910708" cy="5910684"/>
            <a:chOff x="0" y="0"/>
            <a:chExt cx="10820535" cy="108204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20527" cy="10820527"/>
            </a:xfrm>
            <a:custGeom>
              <a:avLst/>
              <a:gdLst/>
              <a:ahLst/>
              <a:cxnLst/>
              <a:rect l="l" t="t" r="r" b="b"/>
              <a:pathLst>
                <a:path w="10820527" h="10820527">
                  <a:moveTo>
                    <a:pt x="10820527" y="5410327"/>
                  </a:moveTo>
                  <a:cubicBezTo>
                    <a:pt x="10820527" y="8398256"/>
                    <a:pt x="8398256" y="10820527"/>
                    <a:pt x="5410200" y="10820527"/>
                  </a:cubicBezTo>
                  <a:cubicBezTo>
                    <a:pt x="2422144" y="10820527"/>
                    <a:pt x="0" y="8398129"/>
                    <a:pt x="0" y="5410327"/>
                  </a:cubicBezTo>
                  <a:cubicBezTo>
                    <a:pt x="0" y="2422271"/>
                    <a:pt x="2422271" y="0"/>
                    <a:pt x="5410327" y="0"/>
                  </a:cubicBezTo>
                  <a:cubicBezTo>
                    <a:pt x="8398383" y="0"/>
                    <a:pt x="10820527" y="2422271"/>
                    <a:pt x="10820527" y="5410327"/>
                  </a:cubicBezTo>
                  <a:close/>
                </a:path>
              </a:pathLst>
            </a:custGeom>
            <a:blipFill>
              <a:blip r:embed="rId7"/>
              <a:stretch>
                <a:fillRect l="-35344" r="-1434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73032" y="3095936"/>
            <a:ext cx="8227128" cy="141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9"/>
              </a:lnSpc>
            </a:pPr>
            <a:r>
              <a:rPr lang="en-US" sz="8242">
                <a:solidFill>
                  <a:srgbClr val="000000"/>
                </a:solidFill>
                <a:latin typeface="Fabrica Heavy"/>
                <a:ea typeface="Fabrica Heavy"/>
                <a:cs typeface="Fabrica Heavy"/>
                <a:sym typeface="Fabrica Heavy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3087" y="4791884"/>
            <a:ext cx="6642125" cy="6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7"/>
              </a:lnSpc>
            </a:pPr>
            <a:r>
              <a:rPr lang="en-US" sz="3641">
                <a:solidFill>
                  <a:srgbClr val="021E37"/>
                </a:solidFill>
                <a:latin typeface="Fabrica Heavy"/>
                <a:ea typeface="Fabrica Heavy"/>
                <a:cs typeface="Fabrica Heavy"/>
                <a:sym typeface="Fabrica Heavy"/>
              </a:rPr>
              <a:t>FOR YOUR ATTENTION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03092" y="6718496"/>
            <a:ext cx="2571321" cy="829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1"/>
              </a:lnSpc>
            </a:pPr>
            <a:r>
              <a:rPr lang="en-US" sz="4908">
                <a:solidFill>
                  <a:srgbClr val="000000"/>
                </a:solidFill>
                <a:latin typeface="Fabrica Heavy"/>
                <a:ea typeface="Fabrica Heavy"/>
                <a:cs typeface="Fabrica Heavy"/>
                <a:sym typeface="Fabrica Heavy"/>
              </a:rPr>
              <a:t>TEAM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4615" y="7735191"/>
            <a:ext cx="6808275" cy="10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4"/>
              </a:lnSpc>
            </a:pPr>
            <a:r>
              <a:rPr lang="en-US" sz="5803">
                <a:solidFill>
                  <a:srgbClr val="000000"/>
                </a:solidFill>
                <a:latin typeface="Brasika"/>
                <a:ea typeface="Brasika"/>
                <a:cs typeface="Brasika"/>
                <a:sym typeface="Brasika"/>
              </a:rPr>
              <a:t>khalliha 3la allah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493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77781" y="990600"/>
            <a:ext cx="7315200" cy="182880"/>
          </a:xfrm>
          <a:custGeom>
            <a:avLst/>
            <a:gdLst/>
            <a:ahLst/>
            <a:cxnLst/>
            <a:rect l="l" t="t" r="r" b="b"/>
            <a:pathLst>
              <a:path w="7315200" h="182880">
                <a:moveTo>
                  <a:pt x="0" y="0"/>
                </a:moveTo>
                <a:lnTo>
                  <a:pt x="7315200" y="0"/>
                </a:lnTo>
                <a:lnTo>
                  <a:pt x="7315200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83" b="-208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22073" y="472648"/>
            <a:ext cx="2966299" cy="106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sz="55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170" y="1493312"/>
            <a:ext cx="521200" cy="62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1" b="1">
                <a:solidFill>
                  <a:srgbClr val="000000"/>
                </a:solidFill>
                <a:latin typeface="Fabrica Heavy"/>
                <a:ea typeface="Fabrica Heavy"/>
                <a:cs typeface="Fabrica Heavy"/>
                <a:sym typeface="Fabrica Heavy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4092" y="2386176"/>
            <a:ext cx="683357" cy="62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1" b="1">
                <a:solidFill>
                  <a:srgbClr val="000000"/>
                </a:solidFill>
                <a:latin typeface="Fabrica Heavy"/>
                <a:ea typeface="Fabrica Heavy"/>
                <a:cs typeface="Fabrica Heavy"/>
                <a:sym typeface="Fabrica Heavy"/>
              </a:rPr>
              <a:t>2.</a:t>
            </a:r>
          </a:p>
        </p:txBody>
      </p:sp>
      <p:sp>
        <p:nvSpPr>
          <p:cNvPr id="8" name="Freeform 8"/>
          <p:cNvSpPr/>
          <p:nvPr/>
        </p:nvSpPr>
        <p:spPr>
          <a:xfrm>
            <a:off x="10936514" y="990600"/>
            <a:ext cx="7315200" cy="182880"/>
          </a:xfrm>
          <a:custGeom>
            <a:avLst/>
            <a:gdLst/>
            <a:ahLst/>
            <a:cxnLst/>
            <a:rect l="l" t="t" r="r" b="b"/>
            <a:pathLst>
              <a:path w="7315200" h="182880">
                <a:moveTo>
                  <a:pt x="0" y="0"/>
                </a:moveTo>
                <a:lnTo>
                  <a:pt x="7315200" y="0"/>
                </a:lnTo>
                <a:lnTo>
                  <a:pt x="7315200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83" b="-208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7781" y="9438409"/>
            <a:ext cx="7315200" cy="182880"/>
          </a:xfrm>
          <a:custGeom>
            <a:avLst/>
            <a:gdLst/>
            <a:ahLst/>
            <a:cxnLst/>
            <a:rect l="l" t="t" r="r" b="b"/>
            <a:pathLst>
              <a:path w="7315200" h="182880">
                <a:moveTo>
                  <a:pt x="0" y="0"/>
                </a:moveTo>
                <a:lnTo>
                  <a:pt x="7315200" y="0"/>
                </a:lnTo>
                <a:lnTo>
                  <a:pt x="7315200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83" b="-208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2800" y="9438409"/>
            <a:ext cx="7315200" cy="182880"/>
          </a:xfrm>
          <a:custGeom>
            <a:avLst/>
            <a:gdLst/>
            <a:ahLst/>
            <a:cxnLst/>
            <a:rect l="l" t="t" r="r" b="b"/>
            <a:pathLst>
              <a:path w="7315200" h="182880">
                <a:moveTo>
                  <a:pt x="0" y="0"/>
                </a:moveTo>
                <a:lnTo>
                  <a:pt x="7315200" y="0"/>
                </a:lnTo>
                <a:lnTo>
                  <a:pt x="7315200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83" b="-208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21980" y="1566228"/>
            <a:ext cx="2030820" cy="500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2929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1980" y="2453836"/>
            <a:ext cx="3859620" cy="50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Database EER Diagram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4092" y="3234942"/>
            <a:ext cx="683357" cy="62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1" b="1">
                <a:solidFill>
                  <a:srgbClr val="000000"/>
                </a:solidFill>
                <a:latin typeface="Fabrica Heavy"/>
                <a:ea typeface="Fabrica Heavy"/>
                <a:cs typeface="Fabrica Heavy"/>
                <a:sym typeface="Fabrica Heavy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1980" y="3302603"/>
            <a:ext cx="3097620" cy="50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Database Mapping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3405" y="4136589"/>
            <a:ext cx="4878795" cy="50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Backend Server Configuration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4092" y="4083709"/>
            <a:ext cx="683357" cy="62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1" b="1">
                <a:solidFill>
                  <a:srgbClr val="000000"/>
                </a:solidFill>
                <a:latin typeface="Fabrica Heavy"/>
                <a:ea typeface="Fabrica Heavy"/>
                <a:cs typeface="Fabrica Heavy"/>
                <a:sym typeface="Fabrica Heavy"/>
              </a:rPr>
              <a:t>4.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3617" y="4957761"/>
            <a:ext cx="683357" cy="62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1" b="1">
                <a:solidFill>
                  <a:srgbClr val="000000"/>
                </a:solidFill>
                <a:latin typeface="Fabrica Heavy"/>
                <a:ea typeface="Fabrica Heavy"/>
                <a:cs typeface="Fabrica Heavy"/>
                <a:sym typeface="Fabrica Heavy"/>
              </a:rPr>
              <a:t>5.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3405" y="4963016"/>
            <a:ext cx="5715083" cy="50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Backend Warehouse Details Query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4092" y="5806528"/>
            <a:ext cx="683357" cy="62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1" b="1">
                <a:solidFill>
                  <a:srgbClr val="000000"/>
                </a:solidFill>
                <a:latin typeface="Fabrica Heavy"/>
                <a:ea typeface="Fabrica Heavy"/>
                <a:cs typeface="Fabrica Heavy"/>
                <a:sym typeface="Fabrica Heavy"/>
              </a:rPr>
              <a:t>6.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1980" y="5874188"/>
            <a:ext cx="4774020" cy="50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Backend Deal Details Query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1980" y="6702919"/>
            <a:ext cx="4012020" cy="50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Frontend Log In Screen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3617" y="6655294"/>
            <a:ext cx="683357" cy="62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1" b="1">
                <a:solidFill>
                  <a:srgbClr val="000000"/>
                </a:solidFill>
                <a:latin typeface="Fabrica Heavy"/>
                <a:ea typeface="Fabrica Heavy"/>
                <a:cs typeface="Fabrica Heavy"/>
                <a:sym typeface="Fabrica Heavy"/>
              </a:rPr>
              <a:t>7.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3617" y="7504060"/>
            <a:ext cx="683357" cy="62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1" b="1">
                <a:solidFill>
                  <a:srgbClr val="000000"/>
                </a:solidFill>
                <a:latin typeface="Fabrica Heavy"/>
                <a:ea typeface="Fabrica Heavy"/>
                <a:cs typeface="Fabrica Heavy"/>
                <a:sym typeface="Fabrica Heavy"/>
              </a:rPr>
              <a:t>8.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4092" y="8352827"/>
            <a:ext cx="683357" cy="62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1" b="1">
                <a:solidFill>
                  <a:srgbClr val="000000"/>
                </a:solidFill>
                <a:latin typeface="Fabrica Heavy"/>
                <a:ea typeface="Fabrica Heavy"/>
                <a:cs typeface="Fabrica Heavy"/>
                <a:sym typeface="Fabrica Heavy"/>
              </a:rPr>
              <a:t>9.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7800" y="7562794"/>
            <a:ext cx="5734133" cy="55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Frontend Add New Company Screen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7667" y="8333425"/>
            <a:ext cx="5734133" cy="55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Frontend Add New Deal Screen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5919300" y="1656813"/>
            <a:ext cx="12571601" cy="9161554"/>
          </a:xfrm>
          <a:custGeom>
            <a:avLst/>
            <a:gdLst/>
            <a:ahLst/>
            <a:cxnLst/>
            <a:rect l="l" t="t" r="r" b="b"/>
            <a:pathLst>
              <a:path w="12571601" h="9161554">
                <a:moveTo>
                  <a:pt x="12571601" y="0"/>
                </a:moveTo>
                <a:lnTo>
                  <a:pt x="0" y="0"/>
                </a:lnTo>
                <a:lnTo>
                  <a:pt x="0" y="9161554"/>
                </a:lnTo>
                <a:lnTo>
                  <a:pt x="12571601" y="9161554"/>
                </a:lnTo>
                <a:lnTo>
                  <a:pt x="125716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" r="-3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03453" y="-1404348"/>
            <a:ext cx="9283922" cy="9283922"/>
          </a:xfrm>
          <a:custGeom>
            <a:avLst/>
            <a:gdLst/>
            <a:ahLst/>
            <a:cxnLst/>
            <a:rect l="l" t="t" r="r" b="b"/>
            <a:pathLst>
              <a:path w="9283922" h="9283922">
                <a:moveTo>
                  <a:pt x="0" y="0"/>
                </a:moveTo>
                <a:lnTo>
                  <a:pt x="9283922" y="0"/>
                </a:lnTo>
                <a:lnTo>
                  <a:pt x="9283922" y="9283922"/>
                </a:lnTo>
                <a:lnTo>
                  <a:pt x="0" y="9283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443237" y="-1064547"/>
            <a:ext cx="8604354" cy="8604319"/>
            <a:chOff x="0" y="0"/>
            <a:chExt cx="11472472" cy="11472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72418" cy="11472418"/>
            </a:xfrm>
            <a:custGeom>
              <a:avLst/>
              <a:gdLst/>
              <a:ahLst/>
              <a:cxnLst/>
              <a:rect l="l" t="t" r="r" b="b"/>
              <a:pathLst>
                <a:path w="11472418" h="11472418">
                  <a:moveTo>
                    <a:pt x="11472418" y="5736336"/>
                  </a:moveTo>
                  <a:cubicBezTo>
                    <a:pt x="11472418" y="8904224"/>
                    <a:pt x="8904225" y="11472418"/>
                    <a:pt x="5736209" y="11472418"/>
                  </a:cubicBezTo>
                  <a:cubicBezTo>
                    <a:pt x="2568194" y="11472418"/>
                    <a:pt x="0" y="8904224"/>
                    <a:pt x="0" y="5736336"/>
                  </a:cubicBezTo>
                  <a:cubicBezTo>
                    <a:pt x="0" y="2568194"/>
                    <a:pt x="2568194" y="0"/>
                    <a:pt x="5736209" y="0"/>
                  </a:cubicBezTo>
                  <a:cubicBezTo>
                    <a:pt x="8904225" y="0"/>
                    <a:pt x="11472418" y="2568194"/>
                    <a:pt x="11472418" y="5736336"/>
                  </a:cubicBezTo>
                  <a:close/>
                </a:path>
              </a:pathLst>
            </a:custGeom>
            <a:blipFill>
              <a:blip r:embed="rId7"/>
              <a:stretch>
                <a:fillRect l="-38888" r="-3888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72939" y="3024587"/>
            <a:ext cx="7293342" cy="38100"/>
            <a:chOff x="0" y="0"/>
            <a:chExt cx="9724456" cy="50800"/>
          </a:xfrm>
        </p:grpSpPr>
        <p:sp>
          <p:nvSpPr>
            <p:cNvPr id="9" name="Freeform 9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5168755" y="8006654"/>
            <a:ext cx="478304" cy="2503292"/>
          </a:xfrm>
          <a:custGeom>
            <a:avLst/>
            <a:gdLst/>
            <a:ahLst/>
            <a:cxnLst/>
            <a:rect l="l" t="t" r="r" b="b"/>
            <a:pathLst>
              <a:path w="478304" h="2503292">
                <a:moveTo>
                  <a:pt x="0" y="0"/>
                </a:moveTo>
                <a:lnTo>
                  <a:pt x="478304" y="0"/>
                </a:lnTo>
                <a:lnTo>
                  <a:pt x="478304" y="2503292"/>
                </a:lnTo>
                <a:lnTo>
                  <a:pt x="0" y="2503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32579" r="-23257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75781" y="581025"/>
            <a:ext cx="1889821" cy="2519762"/>
          </a:xfrm>
          <a:custGeom>
            <a:avLst/>
            <a:gdLst/>
            <a:ahLst/>
            <a:cxnLst/>
            <a:rect l="l" t="t" r="r" b="b"/>
            <a:pathLst>
              <a:path w="1889821" h="2519762">
                <a:moveTo>
                  <a:pt x="0" y="0"/>
                </a:moveTo>
                <a:lnTo>
                  <a:pt x="1889821" y="0"/>
                </a:lnTo>
                <a:lnTo>
                  <a:pt x="1889821" y="2519762"/>
                </a:lnTo>
                <a:lnTo>
                  <a:pt x="0" y="25197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62462"/>
            <a:ext cx="6781820" cy="149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79"/>
              </a:lnSpc>
            </a:pPr>
            <a:r>
              <a:rPr lang="en-US" sz="827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8014" y="1944223"/>
            <a:ext cx="3632767" cy="65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358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INVEX?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4839" y="3500837"/>
            <a:ext cx="9287251" cy="463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</a:pPr>
            <a:r>
              <a:rPr lang="en-US" sz="3307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Invex  </a:t>
            </a:r>
            <a:r>
              <a:rPr lang="en-US" sz="3307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is a smart inventory and supply-chain management system designed to streamline the flow of products between suppliers, vendors, warehouses, and companies. It provides a centralized platform for managing deals, monitoring warehouse activity, organizing categories and items, and ensuring smooth communication between all parties involved in the supply process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 flipV="1">
            <a:off x="5725924" y="0"/>
            <a:ext cx="12571601" cy="9161554"/>
          </a:xfrm>
          <a:custGeom>
            <a:avLst/>
            <a:gdLst/>
            <a:ahLst/>
            <a:cxnLst/>
            <a:rect l="l" t="t" r="r" b="b"/>
            <a:pathLst>
              <a:path w="12571601" h="9161554">
                <a:moveTo>
                  <a:pt x="12571601" y="9161554"/>
                </a:moveTo>
                <a:lnTo>
                  <a:pt x="0" y="9161554"/>
                </a:lnTo>
                <a:lnTo>
                  <a:pt x="0" y="0"/>
                </a:lnTo>
                <a:lnTo>
                  <a:pt x="12571601" y="0"/>
                </a:lnTo>
                <a:lnTo>
                  <a:pt x="12571601" y="9161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" r="-3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8470" y="1873788"/>
            <a:ext cx="7293342" cy="38100"/>
            <a:chOff x="0" y="0"/>
            <a:chExt cx="9724456" cy="50800"/>
          </a:xfrm>
        </p:grpSpPr>
        <p:sp>
          <p:nvSpPr>
            <p:cNvPr id="8" name="Freeform 8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 rot="-5400000">
            <a:off x="14893182" y="-222946"/>
            <a:ext cx="478304" cy="2503292"/>
          </a:xfrm>
          <a:custGeom>
            <a:avLst/>
            <a:gdLst/>
            <a:ahLst/>
            <a:cxnLst/>
            <a:rect l="l" t="t" r="r" b="b"/>
            <a:pathLst>
              <a:path w="478304" h="2503292">
                <a:moveTo>
                  <a:pt x="0" y="0"/>
                </a:moveTo>
                <a:lnTo>
                  <a:pt x="478304" y="0"/>
                </a:lnTo>
                <a:lnTo>
                  <a:pt x="478304" y="2503292"/>
                </a:lnTo>
                <a:lnTo>
                  <a:pt x="0" y="25032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32579" r="-232579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62136" y="2016663"/>
            <a:ext cx="9432498" cy="8218952"/>
            <a:chOff x="0" y="0"/>
            <a:chExt cx="9354917" cy="81513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54917" cy="8151352"/>
            </a:xfrm>
            <a:custGeom>
              <a:avLst/>
              <a:gdLst/>
              <a:ahLst/>
              <a:cxnLst/>
              <a:rect l="l" t="t" r="r" b="b"/>
              <a:pathLst>
                <a:path w="9354917" h="8151352">
                  <a:moveTo>
                    <a:pt x="8380447" y="0"/>
                  </a:moveTo>
                  <a:lnTo>
                    <a:pt x="974471" y="0"/>
                  </a:lnTo>
                  <a:cubicBezTo>
                    <a:pt x="436563" y="0"/>
                    <a:pt x="0" y="380396"/>
                    <a:pt x="0" y="849099"/>
                  </a:cubicBezTo>
                  <a:lnTo>
                    <a:pt x="0" y="8151352"/>
                  </a:lnTo>
                  <a:lnTo>
                    <a:pt x="8380447" y="8151352"/>
                  </a:lnTo>
                  <a:cubicBezTo>
                    <a:pt x="8918355" y="8151352"/>
                    <a:pt x="9354917" y="7770956"/>
                    <a:pt x="9354917" y="7302253"/>
                  </a:cubicBezTo>
                  <a:lnTo>
                    <a:pt x="9354917" y="0"/>
                  </a:lnTo>
                  <a:lnTo>
                    <a:pt x="8380447" y="0"/>
                  </a:lnTo>
                  <a:close/>
                </a:path>
              </a:pathLst>
            </a:custGeom>
            <a:blipFill>
              <a:blip r:embed="rId11"/>
              <a:stretch>
                <a:fillRect l="-51" r="-5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38470" y="270376"/>
            <a:ext cx="3101437" cy="860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7"/>
              </a:lnSpc>
            </a:pPr>
            <a:r>
              <a:rPr lang="en-US" sz="47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8470" y="1172602"/>
            <a:ext cx="7131203" cy="56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1"/>
              </a:lnSpc>
            </a:pPr>
            <a:r>
              <a:rPr lang="en-US" sz="3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EER Diagram Of Invex Database</a:t>
            </a:r>
          </a:p>
        </p:txBody>
      </p:sp>
      <p:sp>
        <p:nvSpPr>
          <p:cNvPr id="14" name="Freeform 14"/>
          <p:cNvSpPr/>
          <p:nvPr/>
        </p:nvSpPr>
        <p:spPr>
          <a:xfrm>
            <a:off x="299547" y="450303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2" y="0"/>
                </a:lnTo>
                <a:lnTo>
                  <a:pt x="4663822" y="846124"/>
                </a:lnTo>
                <a:lnTo>
                  <a:pt x="0" y="8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3227372" y="8113173"/>
            <a:ext cx="3156608" cy="824664"/>
          </a:xfrm>
          <a:custGeom>
            <a:avLst/>
            <a:gdLst/>
            <a:ahLst/>
            <a:cxnLst/>
            <a:rect l="l" t="t" r="r" b="b"/>
            <a:pathLst>
              <a:path w="3156608" h="824664">
                <a:moveTo>
                  <a:pt x="3156608" y="0"/>
                </a:moveTo>
                <a:lnTo>
                  <a:pt x="0" y="0"/>
                </a:lnTo>
                <a:lnTo>
                  <a:pt x="0" y="824664"/>
                </a:lnTo>
                <a:lnTo>
                  <a:pt x="3156608" y="824664"/>
                </a:lnTo>
                <a:lnTo>
                  <a:pt x="3156608" y="0"/>
                </a:lnTo>
                <a:close/>
              </a:path>
            </a:pathLst>
          </a:custGeom>
          <a:blipFill>
            <a:blip r:embed="rId14">
              <a:alphaModFix amt="34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3097028" y="4906787"/>
            <a:ext cx="478304" cy="2503292"/>
          </a:xfrm>
          <a:custGeom>
            <a:avLst/>
            <a:gdLst/>
            <a:ahLst/>
            <a:cxnLst/>
            <a:rect l="l" t="t" r="r" b="b"/>
            <a:pathLst>
              <a:path w="478304" h="2503292">
                <a:moveTo>
                  <a:pt x="0" y="0"/>
                </a:moveTo>
                <a:lnTo>
                  <a:pt x="478304" y="0"/>
                </a:lnTo>
                <a:lnTo>
                  <a:pt x="478304" y="2503292"/>
                </a:lnTo>
                <a:lnTo>
                  <a:pt x="0" y="2503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2579" r="-23257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8470" y="1873788"/>
            <a:ext cx="7293342" cy="38100"/>
            <a:chOff x="0" y="0"/>
            <a:chExt cx="9724456" cy="50800"/>
          </a:xfrm>
        </p:grpSpPr>
        <p:sp>
          <p:nvSpPr>
            <p:cNvPr id="8" name="Freeform 8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 flipH="1">
            <a:off x="7358788" y="1583204"/>
            <a:ext cx="10929212" cy="7964664"/>
          </a:xfrm>
          <a:custGeom>
            <a:avLst/>
            <a:gdLst/>
            <a:ahLst/>
            <a:cxnLst/>
            <a:rect l="l" t="t" r="r" b="b"/>
            <a:pathLst>
              <a:path w="10929212" h="7964664">
                <a:moveTo>
                  <a:pt x="10929212" y="0"/>
                </a:moveTo>
                <a:lnTo>
                  <a:pt x="0" y="0"/>
                </a:lnTo>
                <a:lnTo>
                  <a:pt x="0" y="7964664"/>
                </a:lnTo>
                <a:lnTo>
                  <a:pt x="10929212" y="7964664"/>
                </a:lnTo>
                <a:lnTo>
                  <a:pt x="1092921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2" b="-3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93845" y="2351466"/>
            <a:ext cx="10245107" cy="7135630"/>
            <a:chOff x="0" y="0"/>
            <a:chExt cx="13475667" cy="93856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75667" cy="9385687"/>
            </a:xfrm>
            <a:custGeom>
              <a:avLst/>
              <a:gdLst/>
              <a:ahLst/>
              <a:cxnLst/>
              <a:rect l="l" t="t" r="r" b="b"/>
              <a:pathLst>
                <a:path w="13475667" h="9385687">
                  <a:moveTo>
                    <a:pt x="12071952" y="0"/>
                  </a:moveTo>
                  <a:lnTo>
                    <a:pt x="1403715" y="0"/>
                  </a:lnTo>
                  <a:cubicBezTo>
                    <a:pt x="628864" y="0"/>
                    <a:pt x="0" y="437999"/>
                    <a:pt x="0" y="977676"/>
                  </a:cubicBezTo>
                  <a:lnTo>
                    <a:pt x="0" y="9385687"/>
                  </a:lnTo>
                  <a:lnTo>
                    <a:pt x="12071952" y="9385687"/>
                  </a:lnTo>
                  <a:cubicBezTo>
                    <a:pt x="12846802" y="9385687"/>
                    <a:pt x="13475667" y="8947688"/>
                    <a:pt x="13475667" y="8408011"/>
                  </a:cubicBezTo>
                  <a:lnTo>
                    <a:pt x="13475667" y="0"/>
                  </a:lnTo>
                  <a:lnTo>
                    <a:pt x="12071952" y="0"/>
                  </a:lnTo>
                  <a:close/>
                </a:path>
              </a:pathLst>
            </a:custGeom>
            <a:blipFill>
              <a:blip r:embed="rId11"/>
              <a:stretch>
                <a:fillRect t="-1723" b="-172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38470" y="270376"/>
            <a:ext cx="3101437" cy="860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7"/>
              </a:lnSpc>
            </a:pPr>
            <a:r>
              <a:rPr lang="en-US" sz="47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8485" y="1289761"/>
            <a:ext cx="7173327" cy="56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1"/>
              </a:lnSpc>
            </a:pPr>
            <a:r>
              <a:rPr lang="en-US" sz="3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Mapping &amp; 3NF Of  Invex  Database</a:t>
            </a:r>
          </a:p>
        </p:txBody>
      </p:sp>
      <p:sp>
        <p:nvSpPr>
          <p:cNvPr id="14" name="Freeform 14"/>
          <p:cNvSpPr/>
          <p:nvPr/>
        </p:nvSpPr>
        <p:spPr>
          <a:xfrm>
            <a:off x="389545" y="413251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1" y="0"/>
                </a:lnTo>
                <a:lnTo>
                  <a:pt x="4663821" y="846125"/>
                </a:lnTo>
                <a:lnTo>
                  <a:pt x="0" y="8461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3009522" y="1259376"/>
            <a:ext cx="3156608" cy="824664"/>
          </a:xfrm>
          <a:custGeom>
            <a:avLst/>
            <a:gdLst/>
            <a:ahLst/>
            <a:cxnLst/>
            <a:rect l="l" t="t" r="r" b="b"/>
            <a:pathLst>
              <a:path w="3156608" h="824664">
                <a:moveTo>
                  <a:pt x="3156608" y="0"/>
                </a:moveTo>
                <a:lnTo>
                  <a:pt x="0" y="0"/>
                </a:lnTo>
                <a:lnTo>
                  <a:pt x="0" y="824664"/>
                </a:lnTo>
                <a:lnTo>
                  <a:pt x="3156608" y="824664"/>
                </a:lnTo>
                <a:lnTo>
                  <a:pt x="3156608" y="0"/>
                </a:lnTo>
                <a:close/>
              </a:path>
            </a:pathLst>
          </a:custGeom>
          <a:blipFill>
            <a:blip r:embed="rId14">
              <a:alphaModFix amt="34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5787" y="2609377"/>
            <a:ext cx="7293342" cy="38100"/>
            <a:chOff x="0" y="0"/>
            <a:chExt cx="9724456" cy="50800"/>
          </a:xfrm>
        </p:grpSpPr>
        <p:sp>
          <p:nvSpPr>
            <p:cNvPr id="7" name="Freeform 7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/>
          <p:cNvSpPr/>
          <p:nvPr/>
        </p:nvSpPr>
        <p:spPr>
          <a:xfrm flipH="1" flipV="1">
            <a:off x="5716399" y="169076"/>
            <a:ext cx="12571601" cy="9161554"/>
          </a:xfrm>
          <a:custGeom>
            <a:avLst/>
            <a:gdLst/>
            <a:ahLst/>
            <a:cxnLst/>
            <a:rect l="l" t="t" r="r" b="b"/>
            <a:pathLst>
              <a:path w="12571601" h="9161554">
                <a:moveTo>
                  <a:pt x="12571601" y="9161554"/>
                </a:moveTo>
                <a:lnTo>
                  <a:pt x="0" y="9161554"/>
                </a:lnTo>
                <a:lnTo>
                  <a:pt x="0" y="0"/>
                </a:lnTo>
                <a:lnTo>
                  <a:pt x="12571601" y="0"/>
                </a:lnTo>
                <a:lnTo>
                  <a:pt x="12571601" y="916155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5" r="-3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428533" y="2407884"/>
            <a:ext cx="5996921" cy="5996921"/>
          </a:xfrm>
          <a:custGeom>
            <a:avLst/>
            <a:gdLst/>
            <a:ahLst/>
            <a:cxnLst/>
            <a:rect l="l" t="t" r="r" b="b"/>
            <a:pathLst>
              <a:path w="5996921" h="5996921">
                <a:moveTo>
                  <a:pt x="0" y="0"/>
                </a:moveTo>
                <a:lnTo>
                  <a:pt x="5996921" y="0"/>
                </a:lnTo>
                <a:lnTo>
                  <a:pt x="5996921" y="5996921"/>
                </a:lnTo>
                <a:lnTo>
                  <a:pt x="0" y="59969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805290" y="2784651"/>
            <a:ext cx="5243408" cy="5243386"/>
            <a:chOff x="0" y="0"/>
            <a:chExt cx="11472472" cy="114724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472418" cy="11472418"/>
            </a:xfrm>
            <a:custGeom>
              <a:avLst/>
              <a:gdLst/>
              <a:ahLst/>
              <a:cxnLst/>
              <a:rect l="l" t="t" r="r" b="b"/>
              <a:pathLst>
                <a:path w="11472418" h="11472418">
                  <a:moveTo>
                    <a:pt x="11472418" y="5736336"/>
                  </a:moveTo>
                  <a:cubicBezTo>
                    <a:pt x="11472418" y="8904224"/>
                    <a:pt x="8904225" y="11472418"/>
                    <a:pt x="5736209" y="11472418"/>
                  </a:cubicBezTo>
                  <a:cubicBezTo>
                    <a:pt x="2568194" y="11472418"/>
                    <a:pt x="0" y="8904224"/>
                    <a:pt x="0" y="5736336"/>
                  </a:cubicBezTo>
                  <a:cubicBezTo>
                    <a:pt x="0" y="2568194"/>
                    <a:pt x="2568194" y="0"/>
                    <a:pt x="5736209" y="0"/>
                  </a:cubicBezTo>
                  <a:cubicBezTo>
                    <a:pt x="8904225" y="0"/>
                    <a:pt x="11472418" y="2568194"/>
                    <a:pt x="11472418" y="5736336"/>
                  </a:cubicBezTo>
                  <a:close/>
                </a:path>
              </a:pathLst>
            </a:custGeom>
            <a:blipFill>
              <a:blip r:embed="rId11"/>
              <a:stretch>
                <a:fillRect l="-37579" r="-37579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-5400000">
            <a:off x="10721909" y="-94793"/>
            <a:ext cx="478304" cy="2503292"/>
          </a:xfrm>
          <a:custGeom>
            <a:avLst/>
            <a:gdLst/>
            <a:ahLst/>
            <a:cxnLst/>
            <a:rect l="l" t="t" r="r" b="b"/>
            <a:pathLst>
              <a:path w="478304" h="2503292">
                <a:moveTo>
                  <a:pt x="0" y="0"/>
                </a:moveTo>
                <a:lnTo>
                  <a:pt x="478304" y="0"/>
                </a:lnTo>
                <a:lnTo>
                  <a:pt x="478304" y="2503292"/>
                </a:lnTo>
                <a:lnTo>
                  <a:pt x="0" y="2503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32579" r="-23257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40083" y="3114202"/>
            <a:ext cx="7977457" cy="797745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2321" y="0"/>
                  </a:moveTo>
                  <a:lnTo>
                    <a:pt x="790479" y="0"/>
                  </a:lnTo>
                  <a:cubicBezTo>
                    <a:pt x="802807" y="0"/>
                    <a:pt x="812800" y="9993"/>
                    <a:pt x="812800" y="22321"/>
                  </a:cubicBezTo>
                  <a:lnTo>
                    <a:pt x="812800" y="790479"/>
                  </a:lnTo>
                  <a:cubicBezTo>
                    <a:pt x="812800" y="802807"/>
                    <a:pt x="802807" y="812800"/>
                    <a:pt x="790479" y="812800"/>
                  </a:cubicBezTo>
                  <a:lnTo>
                    <a:pt x="22321" y="812800"/>
                  </a:lnTo>
                  <a:cubicBezTo>
                    <a:pt x="9993" y="812800"/>
                    <a:pt x="0" y="802807"/>
                    <a:pt x="0" y="790479"/>
                  </a:cubicBezTo>
                  <a:lnTo>
                    <a:pt x="0" y="22321"/>
                  </a:lnTo>
                  <a:cubicBezTo>
                    <a:pt x="0" y="9993"/>
                    <a:pt x="9993" y="0"/>
                    <a:pt x="22321" y="0"/>
                  </a:cubicBezTo>
                  <a:close/>
                </a:path>
              </a:pathLst>
            </a:custGeom>
            <a:blipFill>
              <a:blip r:embed="rId14"/>
              <a:stretch>
                <a:fillRect l="-8232" r="-823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49541" y="1841230"/>
            <a:ext cx="4206863" cy="56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Node Js &amp;Express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18520"/>
            <a:ext cx="3263758" cy="87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9541" y="2771302"/>
            <a:ext cx="5770415" cy="96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 Server Configuration (Node.js + MSSQL)</a:t>
            </a:r>
          </a:p>
        </p:txBody>
      </p:sp>
      <p:sp>
        <p:nvSpPr>
          <p:cNvPr id="18" name="Freeform 18"/>
          <p:cNvSpPr/>
          <p:nvPr/>
        </p:nvSpPr>
        <p:spPr>
          <a:xfrm>
            <a:off x="328669" y="661395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1" y="0"/>
                </a:lnTo>
                <a:lnTo>
                  <a:pt x="4663821" y="846124"/>
                </a:lnTo>
                <a:lnTo>
                  <a:pt x="0" y="8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3880688" y="9051577"/>
            <a:ext cx="3156608" cy="824664"/>
          </a:xfrm>
          <a:custGeom>
            <a:avLst/>
            <a:gdLst/>
            <a:ahLst/>
            <a:cxnLst/>
            <a:rect l="l" t="t" r="r" b="b"/>
            <a:pathLst>
              <a:path w="3156608" h="824664">
                <a:moveTo>
                  <a:pt x="3156608" y="0"/>
                </a:moveTo>
                <a:lnTo>
                  <a:pt x="0" y="0"/>
                </a:lnTo>
                <a:lnTo>
                  <a:pt x="0" y="824664"/>
                </a:lnTo>
                <a:lnTo>
                  <a:pt x="3156608" y="824664"/>
                </a:lnTo>
                <a:lnTo>
                  <a:pt x="3156608" y="0"/>
                </a:lnTo>
                <a:close/>
              </a:path>
            </a:pathLst>
          </a:custGeom>
          <a:blipFill>
            <a:blip r:embed="rId17">
              <a:alphaModFix amt="34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7168969" y="0"/>
            <a:ext cx="11119031" cy="8102994"/>
          </a:xfrm>
          <a:custGeom>
            <a:avLst/>
            <a:gdLst/>
            <a:ahLst/>
            <a:cxnLst/>
            <a:rect l="l" t="t" r="r" b="b"/>
            <a:pathLst>
              <a:path w="11119031" h="8102994">
                <a:moveTo>
                  <a:pt x="11119031" y="8102994"/>
                </a:moveTo>
                <a:lnTo>
                  <a:pt x="0" y="8102994"/>
                </a:lnTo>
                <a:lnTo>
                  <a:pt x="0" y="0"/>
                </a:lnTo>
                <a:lnTo>
                  <a:pt x="11119031" y="0"/>
                </a:lnTo>
                <a:lnTo>
                  <a:pt x="11119031" y="810299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" r="-1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646240" y="5446817"/>
            <a:ext cx="6641760" cy="4840183"/>
          </a:xfrm>
          <a:custGeom>
            <a:avLst/>
            <a:gdLst/>
            <a:ahLst/>
            <a:cxnLst/>
            <a:rect l="l" t="t" r="r" b="b"/>
            <a:pathLst>
              <a:path w="6641760" h="4840183">
                <a:moveTo>
                  <a:pt x="6641760" y="0"/>
                </a:moveTo>
                <a:lnTo>
                  <a:pt x="0" y="0"/>
                </a:lnTo>
                <a:lnTo>
                  <a:pt x="0" y="4840183"/>
                </a:lnTo>
                <a:lnTo>
                  <a:pt x="6641760" y="4840183"/>
                </a:lnTo>
                <a:lnTo>
                  <a:pt x="6641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2" b="-32"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1584467" y="675309"/>
            <a:ext cx="478304" cy="2503292"/>
          </a:xfrm>
          <a:custGeom>
            <a:avLst/>
            <a:gdLst/>
            <a:ahLst/>
            <a:cxnLst/>
            <a:rect l="l" t="t" r="r" b="b"/>
            <a:pathLst>
              <a:path w="478304" h="2503292">
                <a:moveTo>
                  <a:pt x="0" y="0"/>
                </a:moveTo>
                <a:lnTo>
                  <a:pt x="478304" y="0"/>
                </a:lnTo>
                <a:lnTo>
                  <a:pt x="478304" y="2503292"/>
                </a:lnTo>
                <a:lnTo>
                  <a:pt x="0" y="25032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32579" r="-23257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45787" y="2609377"/>
            <a:ext cx="7293342" cy="38100"/>
            <a:chOff x="0" y="0"/>
            <a:chExt cx="9724456" cy="50800"/>
          </a:xfrm>
        </p:grpSpPr>
        <p:sp>
          <p:nvSpPr>
            <p:cNvPr id="10" name="Freeform 10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40367" y="2647477"/>
            <a:ext cx="5922283" cy="7884745"/>
            <a:chOff x="0" y="0"/>
            <a:chExt cx="3663950" cy="487807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11"/>
              <a:stretch>
                <a:fillRect t="-1466" b="-146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3D6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290710" y="2847222"/>
            <a:ext cx="9309300" cy="7120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10">
                <a:solidFill>
                  <a:srgbClr val="D4B260"/>
                </a:solidFill>
                <a:latin typeface="Cardo"/>
                <a:ea typeface="Cardo"/>
                <a:cs typeface="Cardo"/>
                <a:sym typeface="Cardo"/>
              </a:rPr>
              <a:t>1.Warehouse Details:</a:t>
            </a:r>
          </a:p>
          <a:p>
            <a:pPr marL="520450" lvl="1" indent="-260225" algn="l">
              <a:lnSpc>
                <a:spcPts val="3374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Warehouse name</a:t>
            </a:r>
          </a:p>
          <a:p>
            <a:pPr marL="520450" lvl="1" indent="-260225" algn="l">
              <a:lnSpc>
                <a:spcPts val="3374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Governorate, city, street</a:t>
            </a:r>
          </a:p>
          <a:p>
            <a:pPr marL="520450" lvl="1" indent="-260225" algn="l">
              <a:lnSpc>
                <a:spcPts val="3374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Responsible person</a:t>
            </a:r>
          </a:p>
          <a:p>
            <a:pPr marL="520450" lvl="1" indent="-260225" algn="l">
              <a:lnSpc>
                <a:spcPts val="3374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Capacity</a:t>
            </a:r>
          </a:p>
          <a:p>
            <a:pPr marL="520450" lvl="1" indent="-260225" algn="l">
              <a:lnSpc>
                <a:spcPts val="3374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Total quantity of all items</a:t>
            </a:r>
          </a:p>
          <a:p>
            <a:pPr marL="520450" lvl="1" indent="-260225" algn="l">
              <a:lnSpc>
                <a:spcPts val="3374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Data collected through multiple JOINs</a:t>
            </a:r>
          </a:p>
          <a:p>
            <a:pPr algn="l">
              <a:lnSpc>
                <a:spcPts val="3374"/>
              </a:lnSpc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2. Categories &amp; Items (Nested JSON)</a:t>
            </a:r>
          </a:p>
          <a:p>
            <a:pPr algn="l">
              <a:lnSpc>
                <a:spcPts val="3374"/>
              </a:lnSpc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For each category in the warehouse, the query returns:</a:t>
            </a:r>
          </a:p>
          <a:p>
            <a:pPr marL="520450" lvl="1" indent="-260225" algn="l">
              <a:lnSpc>
                <a:spcPts val="3374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Category name</a:t>
            </a:r>
          </a:p>
          <a:p>
            <a:pPr marL="520450" lvl="1" indent="-260225" algn="l">
              <a:lnSpc>
                <a:spcPts val="3374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Array of items, each containing:</a:t>
            </a:r>
          </a:p>
          <a:p>
            <a:pPr marL="1040899" lvl="2" indent="-346966" algn="l">
              <a:lnSpc>
                <a:spcPts val="3374"/>
              </a:lnSpc>
              <a:buFont typeface="Arial"/>
              <a:buChar char="⚬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Item name</a:t>
            </a:r>
          </a:p>
          <a:p>
            <a:pPr marL="1040899" lvl="2" indent="-346966" algn="l">
              <a:lnSpc>
                <a:spcPts val="3374"/>
              </a:lnSpc>
              <a:buFont typeface="Arial"/>
              <a:buChar char="⚬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Item price</a:t>
            </a:r>
          </a:p>
          <a:p>
            <a:pPr marL="1040899" lvl="2" indent="-346966" algn="l">
              <a:lnSpc>
                <a:spcPts val="3374"/>
              </a:lnSpc>
              <a:buFont typeface="Arial"/>
              <a:buChar char="⚬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Item quantity</a:t>
            </a:r>
          </a:p>
          <a:p>
            <a:pPr marL="1040899" lvl="2" indent="-346966" algn="l">
              <a:lnSpc>
                <a:spcPts val="3374"/>
              </a:lnSpc>
              <a:buFont typeface="Arial"/>
              <a:buChar char="⚬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Related company name</a:t>
            </a:r>
          </a:p>
          <a:p>
            <a:pPr marL="520450" lvl="1" indent="-260225" algn="l">
              <a:lnSpc>
                <a:spcPts val="3374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Built using FOR JSON PATH for clean nested output</a:t>
            </a:r>
          </a:p>
          <a:p>
            <a:pPr algn="l">
              <a:lnSpc>
                <a:spcPts val="3375"/>
              </a:lnSpc>
            </a:pPr>
            <a:endParaRPr lang="en-US" sz="2410">
              <a:solidFill>
                <a:srgbClr val="FFFFFF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518520"/>
            <a:ext cx="3263758" cy="87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9541" y="1841230"/>
            <a:ext cx="4206863" cy="56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Node Js &amp;Express</a:t>
            </a:r>
          </a:p>
        </p:txBody>
      </p:sp>
      <p:sp>
        <p:nvSpPr>
          <p:cNvPr id="17" name="Freeform 17"/>
          <p:cNvSpPr/>
          <p:nvPr/>
        </p:nvSpPr>
        <p:spPr>
          <a:xfrm>
            <a:off x="7000750" y="2771302"/>
            <a:ext cx="3370421" cy="611472"/>
          </a:xfrm>
          <a:custGeom>
            <a:avLst/>
            <a:gdLst/>
            <a:ahLst/>
            <a:cxnLst/>
            <a:rect l="l" t="t" r="r" b="b"/>
            <a:pathLst>
              <a:path w="3370421" h="611472">
                <a:moveTo>
                  <a:pt x="0" y="0"/>
                </a:moveTo>
                <a:lnTo>
                  <a:pt x="3370422" y="0"/>
                </a:lnTo>
                <a:lnTo>
                  <a:pt x="3370422" y="611472"/>
                </a:lnTo>
                <a:lnTo>
                  <a:pt x="0" y="6114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8669" y="661395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1" y="0"/>
                </a:lnTo>
                <a:lnTo>
                  <a:pt x="4663821" y="846124"/>
                </a:lnTo>
                <a:lnTo>
                  <a:pt x="0" y="8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4967120" y="9462336"/>
            <a:ext cx="3156608" cy="824664"/>
          </a:xfrm>
          <a:custGeom>
            <a:avLst/>
            <a:gdLst/>
            <a:ahLst/>
            <a:cxnLst/>
            <a:rect l="l" t="t" r="r" b="b"/>
            <a:pathLst>
              <a:path w="3156608" h="824664">
                <a:moveTo>
                  <a:pt x="3156608" y="0"/>
                </a:moveTo>
                <a:lnTo>
                  <a:pt x="0" y="0"/>
                </a:lnTo>
                <a:lnTo>
                  <a:pt x="0" y="824664"/>
                </a:lnTo>
                <a:lnTo>
                  <a:pt x="3156608" y="824664"/>
                </a:lnTo>
                <a:lnTo>
                  <a:pt x="3156608" y="0"/>
                </a:lnTo>
                <a:close/>
              </a:path>
            </a:pathLst>
          </a:custGeom>
          <a:blipFill>
            <a:blip r:embed="rId14">
              <a:alphaModFix amt="34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318" b="-9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-216991"/>
            <a:ext cx="389545" cy="10503991"/>
          </a:xfrm>
          <a:custGeom>
            <a:avLst/>
            <a:gdLst/>
            <a:ahLst/>
            <a:cxnLst/>
            <a:rect l="l" t="t" r="r" b="b"/>
            <a:pathLst>
              <a:path w="389545" h="10503991">
                <a:moveTo>
                  <a:pt x="0" y="0"/>
                </a:moveTo>
                <a:lnTo>
                  <a:pt x="389545" y="0"/>
                </a:lnTo>
                <a:lnTo>
                  <a:pt x="389545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554508" y="0"/>
            <a:ext cx="9733492" cy="7093283"/>
          </a:xfrm>
          <a:custGeom>
            <a:avLst/>
            <a:gdLst/>
            <a:ahLst/>
            <a:cxnLst/>
            <a:rect l="l" t="t" r="r" b="b"/>
            <a:pathLst>
              <a:path w="9733492" h="7093283">
                <a:moveTo>
                  <a:pt x="9733492" y="7093283"/>
                </a:moveTo>
                <a:lnTo>
                  <a:pt x="0" y="7093283"/>
                </a:lnTo>
                <a:lnTo>
                  <a:pt x="0" y="0"/>
                </a:lnTo>
                <a:lnTo>
                  <a:pt x="9733492" y="0"/>
                </a:lnTo>
                <a:lnTo>
                  <a:pt x="9733492" y="709328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4" r="-3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216991"/>
            <a:ext cx="389545" cy="4570079"/>
          </a:xfrm>
          <a:custGeom>
            <a:avLst/>
            <a:gdLst/>
            <a:ahLst/>
            <a:cxnLst/>
            <a:rect l="l" t="t" r="r" b="b"/>
            <a:pathLst>
              <a:path w="389545" h="4570079">
                <a:moveTo>
                  <a:pt x="0" y="0"/>
                </a:moveTo>
                <a:lnTo>
                  <a:pt x="389545" y="0"/>
                </a:lnTo>
                <a:lnTo>
                  <a:pt x="389545" y="4570079"/>
                </a:lnTo>
                <a:lnTo>
                  <a:pt x="0" y="4570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55750" y="377835"/>
            <a:ext cx="6099337" cy="6099337"/>
          </a:xfrm>
          <a:custGeom>
            <a:avLst/>
            <a:gdLst/>
            <a:ahLst/>
            <a:cxnLst/>
            <a:rect l="l" t="t" r="r" b="b"/>
            <a:pathLst>
              <a:path w="6099337" h="6099337">
                <a:moveTo>
                  <a:pt x="0" y="0"/>
                </a:moveTo>
                <a:lnTo>
                  <a:pt x="6099337" y="0"/>
                </a:lnTo>
                <a:lnTo>
                  <a:pt x="6099337" y="6099337"/>
                </a:lnTo>
                <a:lnTo>
                  <a:pt x="0" y="60993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778981" y="601077"/>
            <a:ext cx="5652875" cy="5652853"/>
            <a:chOff x="0" y="0"/>
            <a:chExt cx="7537167" cy="7537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37196" cy="7537069"/>
            </a:xfrm>
            <a:custGeom>
              <a:avLst/>
              <a:gdLst/>
              <a:ahLst/>
              <a:cxnLst/>
              <a:rect l="l" t="t" r="r" b="b"/>
              <a:pathLst>
                <a:path w="7537196" h="7537069">
                  <a:moveTo>
                    <a:pt x="7537196" y="3768598"/>
                  </a:moveTo>
                  <a:cubicBezTo>
                    <a:pt x="7537196" y="5849874"/>
                    <a:pt x="5849874" y="7537069"/>
                    <a:pt x="3768598" y="7537069"/>
                  </a:cubicBezTo>
                  <a:cubicBezTo>
                    <a:pt x="1687322" y="7537069"/>
                    <a:pt x="0" y="5849874"/>
                    <a:pt x="0" y="3768598"/>
                  </a:cubicBezTo>
                  <a:cubicBezTo>
                    <a:pt x="0" y="1687322"/>
                    <a:pt x="1687195" y="0"/>
                    <a:pt x="3768598" y="0"/>
                  </a:cubicBezTo>
                  <a:cubicBezTo>
                    <a:pt x="5850001" y="0"/>
                    <a:pt x="7537196" y="1687322"/>
                    <a:pt x="7537196" y="3768598"/>
                  </a:cubicBezTo>
                  <a:close/>
                </a:path>
              </a:pathLst>
            </a:custGeom>
            <a:blipFill>
              <a:blip r:embed="rId11"/>
              <a:stretch>
                <a:fillRect l="-25045" r="-25045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65745" y="670920"/>
            <a:ext cx="4663821" cy="846124"/>
          </a:xfrm>
          <a:custGeom>
            <a:avLst/>
            <a:gdLst/>
            <a:ahLst/>
            <a:cxnLst/>
            <a:rect l="l" t="t" r="r" b="b"/>
            <a:pathLst>
              <a:path w="4663821" h="846124">
                <a:moveTo>
                  <a:pt x="0" y="0"/>
                </a:moveTo>
                <a:lnTo>
                  <a:pt x="4663821" y="0"/>
                </a:lnTo>
                <a:lnTo>
                  <a:pt x="4663821" y="846124"/>
                </a:lnTo>
                <a:lnTo>
                  <a:pt x="0" y="8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25356" y="2243156"/>
            <a:ext cx="7293342" cy="38100"/>
            <a:chOff x="0" y="0"/>
            <a:chExt cx="9724456" cy="50800"/>
          </a:xfrm>
        </p:grpSpPr>
        <p:sp>
          <p:nvSpPr>
            <p:cNvPr id="12" name="Freeform 12"/>
            <p:cNvSpPr/>
            <p:nvPr/>
          </p:nvSpPr>
          <p:spPr>
            <a:xfrm>
              <a:off x="25400" y="0"/>
              <a:ext cx="9673717" cy="50800"/>
            </a:xfrm>
            <a:custGeom>
              <a:avLst/>
              <a:gdLst/>
              <a:ahLst/>
              <a:cxnLst/>
              <a:rect l="l" t="t" r="r" b="b"/>
              <a:pathLst>
                <a:path w="9673717" h="50800">
                  <a:moveTo>
                    <a:pt x="0" y="0"/>
                  </a:moveTo>
                  <a:lnTo>
                    <a:pt x="9673717" y="0"/>
                  </a:lnTo>
                  <a:lnTo>
                    <a:pt x="967371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75345" y="2394179"/>
            <a:ext cx="8498213" cy="849821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0953" y="0"/>
                  </a:moveTo>
                  <a:lnTo>
                    <a:pt x="791847" y="0"/>
                  </a:lnTo>
                  <a:cubicBezTo>
                    <a:pt x="797404" y="0"/>
                    <a:pt x="802734" y="2208"/>
                    <a:pt x="806663" y="6137"/>
                  </a:cubicBezTo>
                  <a:cubicBezTo>
                    <a:pt x="810592" y="10067"/>
                    <a:pt x="812800" y="15396"/>
                    <a:pt x="812800" y="20953"/>
                  </a:cubicBezTo>
                  <a:lnTo>
                    <a:pt x="812800" y="791847"/>
                  </a:lnTo>
                  <a:cubicBezTo>
                    <a:pt x="812800" y="797404"/>
                    <a:pt x="810592" y="802734"/>
                    <a:pt x="806663" y="806663"/>
                  </a:cubicBezTo>
                  <a:cubicBezTo>
                    <a:pt x="802734" y="810592"/>
                    <a:pt x="797404" y="812800"/>
                    <a:pt x="791847" y="812800"/>
                  </a:cubicBezTo>
                  <a:lnTo>
                    <a:pt x="20953" y="812800"/>
                  </a:lnTo>
                  <a:cubicBezTo>
                    <a:pt x="15396" y="812800"/>
                    <a:pt x="10067" y="810592"/>
                    <a:pt x="6137" y="806663"/>
                  </a:cubicBezTo>
                  <a:cubicBezTo>
                    <a:pt x="2208" y="802734"/>
                    <a:pt x="0" y="797404"/>
                    <a:pt x="0" y="791847"/>
                  </a:cubicBezTo>
                  <a:lnTo>
                    <a:pt x="0" y="20953"/>
                  </a:lnTo>
                  <a:cubicBezTo>
                    <a:pt x="0" y="15396"/>
                    <a:pt x="2208" y="10067"/>
                    <a:pt x="6137" y="6137"/>
                  </a:cubicBezTo>
                  <a:cubicBezTo>
                    <a:pt x="10067" y="2208"/>
                    <a:pt x="15396" y="0"/>
                    <a:pt x="20953" y="0"/>
                  </a:cubicBezTo>
                  <a:close/>
                </a:path>
              </a:pathLst>
            </a:custGeom>
            <a:blipFill>
              <a:blip r:embed="rId14"/>
              <a:stretch>
                <a:fillRect t="-7142" b="-714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5400000" flipV="1">
            <a:off x="9270088" y="2100942"/>
            <a:ext cx="1172078" cy="536226"/>
          </a:xfrm>
          <a:custGeom>
            <a:avLst/>
            <a:gdLst/>
            <a:ahLst/>
            <a:cxnLst/>
            <a:rect l="l" t="t" r="r" b="b"/>
            <a:pathLst>
              <a:path w="1172078" h="536226">
                <a:moveTo>
                  <a:pt x="0" y="536226"/>
                </a:moveTo>
                <a:lnTo>
                  <a:pt x="1172078" y="536226"/>
                </a:lnTo>
                <a:lnTo>
                  <a:pt x="1172078" y="0"/>
                </a:lnTo>
                <a:lnTo>
                  <a:pt x="0" y="0"/>
                </a:lnTo>
                <a:lnTo>
                  <a:pt x="0" y="53622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55893" y="518520"/>
            <a:ext cx="3263758" cy="87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6" b="1">
                <a:solidFill>
                  <a:srgbClr val="D4B260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676502"/>
            <a:ext cx="4206863" cy="56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Node Js &amp;Express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98737" y="841318"/>
            <a:ext cx="4480244" cy="55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3076">
                <a:solidFill>
                  <a:srgbClr val="D4B260"/>
                </a:solidFill>
                <a:latin typeface="Poppins"/>
                <a:ea typeface="Poppins"/>
                <a:cs typeface="Poppins"/>
                <a:sym typeface="Poppins"/>
              </a:rPr>
              <a:t>Deal Details Category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13880688" y="9051577"/>
            <a:ext cx="3156608" cy="824664"/>
          </a:xfrm>
          <a:custGeom>
            <a:avLst/>
            <a:gdLst/>
            <a:ahLst/>
            <a:cxnLst/>
            <a:rect l="l" t="t" r="r" b="b"/>
            <a:pathLst>
              <a:path w="3156608" h="824664">
                <a:moveTo>
                  <a:pt x="3156608" y="0"/>
                </a:moveTo>
                <a:lnTo>
                  <a:pt x="0" y="0"/>
                </a:lnTo>
                <a:lnTo>
                  <a:pt x="0" y="824664"/>
                </a:lnTo>
                <a:lnTo>
                  <a:pt x="3156608" y="824664"/>
                </a:lnTo>
                <a:lnTo>
                  <a:pt x="3156608" y="0"/>
                </a:lnTo>
                <a:close/>
              </a:path>
            </a:pathLst>
          </a:custGeom>
          <a:blipFill>
            <a:blip r:embed="rId17">
              <a:alphaModFix amt="34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156797" y="3085105"/>
            <a:ext cx="9559868" cy="578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endParaRPr/>
          </a:p>
          <a:p>
            <a:pPr algn="l">
              <a:lnSpc>
                <a:spcPts val="2456"/>
              </a:lnSpc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Deal Information</a:t>
            </a:r>
          </a:p>
          <a:p>
            <a:pPr marL="378871" lvl="1" indent="-189436" algn="l">
              <a:lnSpc>
                <a:spcPts val="2456"/>
              </a:lnSpc>
              <a:buFont typeface="Arial"/>
              <a:buChar char="•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Company name &amp; type</a:t>
            </a:r>
          </a:p>
          <a:p>
            <a:pPr marL="378871" lvl="1" indent="-189436" algn="l">
              <a:lnSpc>
                <a:spcPts val="2456"/>
              </a:lnSpc>
              <a:buFont typeface="Arial"/>
              <a:buChar char="•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Deal date</a:t>
            </a:r>
          </a:p>
          <a:p>
            <a:pPr marL="378871" lvl="1" indent="-189436" algn="l">
              <a:lnSpc>
                <a:spcPts val="2456"/>
              </a:lnSpc>
              <a:buFont typeface="Arial"/>
              <a:buChar char="•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deal cost</a:t>
            </a:r>
          </a:p>
          <a:p>
            <a:pPr algn="l">
              <a:lnSpc>
                <a:spcPts val="2456"/>
              </a:lnSpc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Vendor &amp; Warehouse Data</a:t>
            </a:r>
          </a:p>
          <a:p>
            <a:pPr marL="378871" lvl="1" indent="-189436" algn="l">
              <a:lnSpc>
                <a:spcPts val="2456"/>
              </a:lnSpc>
              <a:buFont typeface="Arial"/>
              <a:buChar char="•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Vendor name</a:t>
            </a:r>
          </a:p>
          <a:p>
            <a:pPr marL="378871" lvl="1" indent="-189436" algn="l">
              <a:lnSpc>
                <a:spcPts val="2456"/>
              </a:lnSpc>
              <a:buFont typeface="Arial"/>
              <a:buChar char="•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Warehouse name</a:t>
            </a:r>
          </a:p>
          <a:p>
            <a:pPr marL="378871" lvl="1" indent="-189436" algn="l">
              <a:lnSpc>
                <a:spcPts val="2456"/>
              </a:lnSpc>
              <a:buFont typeface="Arial"/>
              <a:buChar char="•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Governorate &amp; city</a:t>
            </a:r>
          </a:p>
          <a:p>
            <a:pPr algn="l">
              <a:lnSpc>
                <a:spcPts val="2456"/>
              </a:lnSpc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Items in the Deal (JSON Nested Output)</a:t>
            </a:r>
          </a:p>
          <a:p>
            <a:pPr marL="378871" lvl="1" indent="-189436" algn="l">
              <a:lnSpc>
                <a:spcPts val="2456"/>
              </a:lnSpc>
              <a:buFont typeface="Arial"/>
              <a:buChar char="•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item includes:</a:t>
            </a:r>
          </a:p>
          <a:p>
            <a:pPr marL="757742" lvl="2" indent="-252581" algn="l">
              <a:lnSpc>
                <a:spcPts val="2456"/>
              </a:lnSpc>
              <a:buFont typeface="Arial"/>
              <a:buChar char="⚬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Item name</a:t>
            </a:r>
          </a:p>
          <a:p>
            <a:pPr marL="757742" lvl="2" indent="-252581" algn="l">
              <a:lnSpc>
                <a:spcPts val="2456"/>
              </a:lnSpc>
              <a:buFont typeface="Arial"/>
              <a:buChar char="⚬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 name</a:t>
            </a:r>
          </a:p>
          <a:p>
            <a:pPr marL="757742" lvl="2" indent="-252581" algn="l">
              <a:lnSpc>
                <a:spcPts val="2456"/>
              </a:lnSpc>
              <a:buFont typeface="Arial"/>
              <a:buChar char="⚬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Quantity</a:t>
            </a:r>
          </a:p>
          <a:p>
            <a:pPr marL="757742" lvl="2" indent="-252581" algn="l">
              <a:lnSpc>
                <a:spcPts val="2456"/>
              </a:lnSpc>
              <a:buFont typeface="Arial"/>
              <a:buChar char="⚬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Price</a:t>
            </a:r>
          </a:p>
          <a:p>
            <a:pPr marL="378871" lvl="1" indent="-189436" algn="l">
              <a:lnSpc>
                <a:spcPts val="2456"/>
              </a:lnSpc>
              <a:buFont typeface="Arial"/>
              <a:buChar char="•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Returned using FOR JSON PATH for structured arrays</a:t>
            </a:r>
          </a:p>
          <a:p>
            <a:pPr algn="l">
              <a:lnSpc>
                <a:spcPts val="2456"/>
              </a:lnSpc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Outcome</a:t>
            </a:r>
          </a:p>
          <a:p>
            <a:pPr marL="378871" lvl="1" indent="-189436" algn="l">
              <a:lnSpc>
                <a:spcPts val="2456"/>
              </a:lnSpc>
              <a:buFont typeface="Arial"/>
              <a:buChar char="•"/>
            </a:pPr>
            <a:r>
              <a:rPr lang="en-US" sz="17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Produces a complete, unified deal report from multiple tables in a single query.</a:t>
            </a:r>
          </a:p>
          <a:p>
            <a:pPr algn="l">
              <a:lnSpc>
                <a:spcPts val="1527"/>
              </a:lnSpc>
            </a:pPr>
            <a:endParaRPr lang="en-US" sz="175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625</Words>
  <Application>Microsoft Office PowerPoint</Application>
  <PresentationFormat>Custom</PresentationFormat>
  <Paragraphs>137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Times New Roman MT Bold</vt:lpstr>
      <vt:lpstr>Ahkio</vt:lpstr>
      <vt:lpstr>Cardo</vt:lpstr>
      <vt:lpstr>Arial</vt:lpstr>
      <vt:lpstr>Calibri</vt:lpstr>
      <vt:lpstr>Poppins Bold</vt:lpstr>
      <vt:lpstr>Brasika</vt:lpstr>
      <vt:lpstr>Bobby Jones</vt:lpstr>
      <vt:lpstr>Times New Roman MT</vt:lpstr>
      <vt:lpstr>Barabara</vt:lpstr>
      <vt:lpstr>Fabrica Heavy</vt:lpstr>
      <vt:lpstr>Cardo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</dc:title>
  <cp:lastModifiedBy>Ahmed Elkholy</cp:lastModifiedBy>
  <cp:revision>3</cp:revision>
  <dcterms:created xsi:type="dcterms:W3CDTF">2006-08-16T00:00:00Z</dcterms:created>
  <dcterms:modified xsi:type="dcterms:W3CDTF">2025-12-08T09:59:47Z</dcterms:modified>
  <dc:identifier>DAG612ORdvQ</dc:identifier>
</cp:coreProperties>
</file>